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70" r:id="rId10"/>
    <p:sldId id="271" r:id="rId11"/>
    <p:sldId id="272" r:id="rId12"/>
    <p:sldId id="273" r:id="rId13"/>
    <p:sldId id="274" r:id="rId14"/>
    <p:sldId id="276" r:id="rId15"/>
    <p:sldId id="277" r:id="rId16"/>
    <p:sldId id="278" r:id="rId17"/>
    <p:sldId id="279" r:id="rId18"/>
    <p:sldId id="280" r:id="rId19"/>
    <p:sldId id="281" r:id="rId20"/>
    <p:sldId id="266" r:id="rId21"/>
    <p:sldId id="267" r:id="rId22"/>
    <p:sldId id="268" r:id="rId23"/>
    <p:sldId id="269" r:id="rId24"/>
    <p:sldId id="282" r:id="rId25"/>
    <p:sldId id="283" r:id="rId26"/>
    <p:sldId id="284" r:id="rId27"/>
    <p:sldId id="285" r:id="rId28"/>
    <p:sldId id="289" r:id="rId29"/>
    <p:sldId id="288" r:id="rId30"/>
    <p:sldId id="287" r:id="rId31"/>
    <p:sldId id="286" r:id="rId32"/>
    <p:sldId id="257" r:id="rId33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A6CD"/>
    <a:srgbClr val="9D8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435" autoAdjust="0"/>
  </p:normalViewPr>
  <p:slideViewPr>
    <p:cSldViewPr snapToObjects="1">
      <p:cViewPr varScale="1">
        <p:scale>
          <a:sx n="151" d="100"/>
          <a:sy n="151" d="100"/>
        </p:scale>
        <p:origin x="-104" y="-232"/>
      </p:cViewPr>
      <p:guideLst>
        <p:guide orient="horz" pos="2952"/>
        <p:guide pos="5568"/>
        <p:guide pos="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E8FA7-2F4C-5D49-9BA4-AF921E49AE74}" type="datetime1">
              <a:rPr lang="en-US" smtClean="0"/>
              <a:pPr/>
              <a:t>11/11/15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37E74-6FDC-BA4C-B798-CEB3174D95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4989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6B0FB-EA67-3A40-825F-8F252A860502}" type="datetime1">
              <a:rPr lang="en-US" smtClean="0"/>
              <a:pPr/>
              <a:t>11/11/15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C66A3-1D14-8C46-8C0C-97773EFB7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333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Why is this happening now?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In</a:t>
            </a:r>
            <a:r>
              <a:rPr lang="en-US" baseline="0" dirty="0" smtClean="0"/>
              <a:t> previous years we enjoyed a doubling of clock rate every 18 months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Frustrating to computer buyers but great for HPC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(Technically, </a:t>
            </a:r>
            <a:r>
              <a:rPr lang="en-US" baseline="0" noProof="0" dirty="0" smtClean="0"/>
              <a:t>it’s </a:t>
            </a:r>
            <a:r>
              <a:rPr lang="en-US" baseline="0" noProof="0" dirty="0" err="1" smtClean="0"/>
              <a:t>Dennard</a:t>
            </a:r>
            <a:r>
              <a:rPr lang="en-US" baseline="0" noProof="0" dirty="0" smtClean="0"/>
              <a:t> scaling, that power in transistors drops as they shrink, that is dead</a:t>
            </a:r>
            <a:r>
              <a:rPr lang="fr-FR" baseline="0" dirty="0" smtClean="0"/>
              <a:t>.)</a:t>
            </a:r>
            <a:endParaRPr lang="en-US" baseline="0" dirty="0" smtClean="0"/>
          </a:p>
          <a:p>
            <a:pPr marL="171450" lvl="0" indent="-171450">
              <a:buFont typeface="Arial"/>
              <a:buChar char="•"/>
            </a:pPr>
            <a:r>
              <a:rPr lang="en-US" dirty="0" smtClean="0"/>
              <a:t>Now,</a:t>
            </a:r>
            <a:r>
              <a:rPr lang="en-US" baseline="0" dirty="0" smtClean="0"/>
              <a:t> clock rates have leveled off at 2-4 GHz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Manufactures compensate by adding more cores, more parallelism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34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What I want to emphasize is the difference between the cores on </a:t>
            </a:r>
            <a:r>
              <a:rPr lang="en-US" dirty="0" err="1" smtClean="0"/>
              <a:t>Cielo</a:t>
            </a:r>
            <a:r>
              <a:rPr lang="en-US" dirty="0" smtClean="0"/>
              <a:t> and those on accelerators of the type being considered for Trinity.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Each core on </a:t>
            </a:r>
            <a:r>
              <a:rPr lang="en-US" dirty="0" err="1" smtClean="0"/>
              <a:t>Cielo</a:t>
            </a:r>
            <a:r>
              <a:rPr lang="en-US" baseline="0" dirty="0" smtClean="0"/>
              <a:t> is a fully featured traditional x86 architecture and all the optimizations associated with it.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An accelerator core, in contrast, is significantly stripped down.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You cannot treat them like a symmetric multiprocessor.  They are more like SIMD (but not quite as restrictive).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Unlike </a:t>
            </a:r>
            <a:r>
              <a:rPr lang="en-US" baseline="0" dirty="0" err="1" smtClean="0"/>
              <a:t>Cielo</a:t>
            </a:r>
            <a:r>
              <a:rPr lang="en-US" baseline="0" dirty="0" smtClean="0"/>
              <a:t>, running on Trinity will not simply be “scaling up”.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AMD </a:t>
            </a:r>
            <a:r>
              <a:rPr lang="en-US" baseline="0" dirty="0" err="1" smtClean="0"/>
              <a:t>Magny-Cours</a:t>
            </a:r>
            <a:r>
              <a:rPr lang="en-US" baseline="0" dirty="0" smtClean="0"/>
              <a:t>.  Half of 12 core shown.  8 core used in </a:t>
            </a:r>
            <a:r>
              <a:rPr lang="en-US" baseline="0" dirty="0" err="1" smtClean="0"/>
              <a:t>Cielo</a:t>
            </a:r>
            <a:r>
              <a:rPr lang="en-US" baseline="0" dirty="0" smtClean="0"/>
              <a:t>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NVIDIA </a:t>
            </a:r>
            <a:r>
              <a:rPr lang="en-US" baseline="0" dirty="0" err="1" smtClean="0"/>
              <a:t>Kepler</a:t>
            </a:r>
            <a:r>
              <a:rPr lang="en-US" baseline="0" dirty="0" smtClean="0"/>
              <a:t> GK110. 15 SMX streaming multiprocessor extreme, 192 cores per SMX.  2,880 total cores.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8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Image: Fuego Volcano,</a:t>
            </a:r>
            <a:r>
              <a:rPr lang="en-US" baseline="0" dirty="0" smtClean="0"/>
              <a:t> Guatemala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Source: National Geographical Institute of Guatemala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Image: Special</a:t>
            </a:r>
            <a:r>
              <a:rPr lang="en-US" baseline="0" dirty="0" smtClean="0"/>
              <a:t> probability function of electrons in hydrogen atom.</a:t>
            </a:r>
            <a:endParaRPr lang="en-US" dirty="0" smtClean="0"/>
          </a:p>
          <a:p>
            <a:pPr marL="171450" lvl="0" indent="-171450"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56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10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10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The source code of Marching Cubes in three different packages. Case tables removed (all essentially the same).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CUDA</a:t>
            </a:r>
            <a:r>
              <a:rPr lang="en-US" baseline="0" dirty="0" smtClean="0"/>
              <a:t> SDK: </a:t>
            </a:r>
            <a:r>
              <a:rPr lang="en-US" baseline="0" dirty="0" err="1" smtClean="0"/>
              <a:t>marchingCubes_kernel.cu</a:t>
            </a:r>
            <a:endParaRPr lang="en-US" baseline="0" dirty="0" smtClean="0"/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PISTON: </a:t>
            </a:r>
            <a:r>
              <a:rPr lang="en-US" baseline="0" dirty="0" err="1" smtClean="0"/>
              <a:t>marching_cube.h</a:t>
            </a:r>
            <a:r>
              <a:rPr lang="en-US" baseline="0" dirty="0" smtClean="0"/>
              <a:t> (tables removed)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VTK-m: </a:t>
            </a:r>
            <a:r>
              <a:rPr lang="en-US" baseline="0" dirty="0" err="1" smtClean="0"/>
              <a:t>IsosurfaceUniformGrid.h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04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2492"/>
            <a:ext cx="9144000" cy="1328209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461000"/>
            <a:ext cx="9144000" cy="2540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76333"/>
            <a:ext cx="9144000" cy="635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8" y="1328208"/>
            <a:ext cx="8228489" cy="762000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8" y="2090210"/>
            <a:ext cx="8228489" cy="3010272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4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361161"/>
            <a:ext cx="1524000" cy="65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 descr="SNL_Motto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227145" y="517262"/>
            <a:ext cx="5394325" cy="33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 userDrawn="1"/>
        </p:nvSpPr>
        <p:spPr>
          <a:xfrm>
            <a:off x="3124200" y="5025379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tabLst>
                <a:tab pos="5376863" algn="r"/>
              </a:tabLst>
            </a:pPr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	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17" name="Picture 16" descr="New_DOE_Logo_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5058833"/>
            <a:ext cx="981012" cy="274320"/>
          </a:xfrm>
          <a:prstGeom prst="rect">
            <a:avLst/>
          </a:prstGeom>
        </p:spPr>
      </p:pic>
      <p:pic>
        <p:nvPicPr>
          <p:cNvPr id="18" name="Picture 17" descr="NNSA Logo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66" y="5058833"/>
            <a:ext cx="888456" cy="274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5432778"/>
            <a:ext cx="2895600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09274" y="5139111"/>
            <a:ext cx="1490926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5432778"/>
            <a:ext cx="2895600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5127626"/>
            <a:ext cx="609600" cy="3122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B0E4600-0381-4CF3-88F2-7ED7D2E3F9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5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09274" y="5139111"/>
            <a:ext cx="1490926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5432778"/>
            <a:ext cx="2895600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5127626"/>
            <a:ext cx="609600" cy="3122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9274" y="5139111"/>
            <a:ext cx="1490926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5432778"/>
            <a:ext cx="2895600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5127626"/>
            <a:ext cx="609600" cy="3122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9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9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9274" y="5139111"/>
            <a:ext cx="1490926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5432778"/>
            <a:ext cx="2895600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5127626"/>
            <a:ext cx="609600" cy="3122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2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61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9274" y="5139111"/>
            <a:ext cx="1490926" cy="23722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3405" y="5432778"/>
            <a:ext cx="2895600" cy="23722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5"/>
            <a:ext cx="2133600" cy="3968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461000"/>
            <a:ext cx="9144000" cy="2540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76333"/>
            <a:ext cx="9144000" cy="635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8" y="762000"/>
            <a:ext cx="8228489" cy="762000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8" y="1524000"/>
            <a:ext cx="8228489" cy="3576480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3124200" y="5025379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tabLst>
                <a:tab pos="5376863" algn="r"/>
              </a:tabLst>
            </a:pPr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	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15" name="Picture 14" descr="New_DOE_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5058833"/>
            <a:ext cx="981012" cy="274320"/>
          </a:xfrm>
          <a:prstGeom prst="rect">
            <a:avLst/>
          </a:prstGeom>
        </p:spPr>
      </p:pic>
      <p:pic>
        <p:nvPicPr>
          <p:cNvPr id="16" name="Picture 15" descr="NNSA Logo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66" y="5058833"/>
            <a:ext cx="888456" cy="274320"/>
          </a:xfrm>
          <a:prstGeom prst="rect">
            <a:avLst/>
          </a:prstGeom>
        </p:spPr>
      </p:pic>
      <p:pic>
        <p:nvPicPr>
          <p:cNvPr id="17" name="Picture 6" descr="SNL_Stacked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63502"/>
            <a:ext cx="1524000" cy="65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 descr="SNL_Motto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227145" y="219603"/>
            <a:ext cx="5394325" cy="33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089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"/>
            <a:ext cx="9144000" cy="1328209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461000"/>
            <a:ext cx="9144000" cy="2540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76333"/>
            <a:ext cx="9144000" cy="635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8" y="2753382"/>
            <a:ext cx="8228489" cy="762000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8" y="3515387"/>
            <a:ext cx="8228489" cy="158509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5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338671"/>
            <a:ext cx="1524000" cy="65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SNL_Motto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227145" y="494772"/>
            <a:ext cx="5394325" cy="33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 userDrawn="1"/>
        </p:nvSpPr>
        <p:spPr>
          <a:xfrm>
            <a:off x="3124200" y="5025379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tabLst>
                <a:tab pos="5376863" algn="r"/>
              </a:tabLst>
            </a:pPr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	SAND NO. </a:t>
            </a:r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2015-10003 C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25" name="Picture 24" descr="New_DOE_Logo_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5058833"/>
            <a:ext cx="981012" cy="274320"/>
          </a:xfrm>
          <a:prstGeom prst="rect">
            <a:avLst/>
          </a:prstGeom>
        </p:spPr>
      </p:pic>
      <p:pic>
        <p:nvPicPr>
          <p:cNvPr id="27" name="Picture 26" descr="NNSA Logo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66" y="5058833"/>
            <a:ext cx="888456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2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0" y="2"/>
            <a:ext cx="9144000" cy="55103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461000"/>
            <a:ext cx="9144000" cy="2540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76333"/>
            <a:ext cx="9144000" cy="635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1213558"/>
            <a:ext cx="3768892" cy="15297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Photos placed in horizontal position 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with even amount of white space</a:t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between photos and header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52060" y="1213558"/>
            <a:ext cx="2286000" cy="1529743"/>
          </a:xfrm>
          <a:prstGeom prst="rect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6864" y="1213558"/>
            <a:ext cx="2917136" cy="1529743"/>
          </a:xfrm>
          <a:prstGeom prst="rect">
            <a:avLst/>
          </a:prstGeom>
          <a:solidFill>
            <a:srgbClr val="404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8" y="3065144"/>
            <a:ext cx="8228489" cy="762000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1" y="3826311"/>
            <a:ext cx="8228488" cy="1380694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0" y="2808112"/>
            <a:ext cx="9144000" cy="331611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3124200" y="5025379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tabLst>
                <a:tab pos="5376863" algn="r"/>
              </a:tabLst>
            </a:pPr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	SAND NO. 2011-XXXXP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22" name="Picture 21" descr="New_DOE_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5058833"/>
            <a:ext cx="981012" cy="274320"/>
          </a:xfrm>
          <a:prstGeom prst="rect">
            <a:avLst/>
          </a:prstGeom>
        </p:spPr>
      </p:pic>
      <p:pic>
        <p:nvPicPr>
          <p:cNvPr id="26" name="Picture 25" descr="NNSA Logo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66" y="5058833"/>
            <a:ext cx="888456" cy="274320"/>
          </a:xfrm>
          <a:prstGeom prst="rect">
            <a:avLst/>
          </a:prstGeom>
        </p:spPr>
      </p:pic>
      <p:pic>
        <p:nvPicPr>
          <p:cNvPr id="27" name="Picture 6" descr="SNL_Stacked_White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338671"/>
            <a:ext cx="1524000" cy="65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7" descr="SNL_Motto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227145" y="494772"/>
            <a:ext cx="5394325" cy="33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56168"/>
            <a:ext cx="8991600" cy="499533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398" y="2537355"/>
            <a:ext cx="7772400" cy="1135062"/>
          </a:xfrm>
        </p:spPr>
        <p:txBody>
          <a:bodyPr anchor="b"/>
          <a:lstStyle>
            <a:lvl1pPr algn="l">
              <a:defRPr sz="40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398" y="3672416"/>
            <a:ext cx="7772400" cy="1250156"/>
          </a:xfrm>
        </p:spPr>
        <p:txBody>
          <a:bodyPr anchor="t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656171"/>
            <a:ext cx="4419600" cy="49953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56172"/>
            <a:ext cx="4419600" cy="49953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656170"/>
            <a:ext cx="4421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190427"/>
            <a:ext cx="4421188" cy="4461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657290"/>
            <a:ext cx="4422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191587"/>
            <a:ext cx="4422775" cy="44599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8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5"/>
            <a:ext cx="8077200" cy="656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656168"/>
            <a:ext cx="8991600" cy="499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6" descr="SNL_Stacked_White.png"/>
          <p:cNvPicPr>
            <a:picLocks noChangeAspect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23225" y="148167"/>
            <a:ext cx="914400" cy="39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98" r:id="rId1"/>
    <p:sldLayoutId id="2147483802" r:id="rId2"/>
    <p:sldLayoutId id="2147483801" r:id="rId3"/>
    <p:sldLayoutId id="2147483796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5">
              <a:lumMod val="20000"/>
              <a:lumOff val="80000"/>
            </a:schemeClr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5">
            <a:lumMod val="60000"/>
            <a:lumOff val="40000"/>
          </a:schemeClr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-111" charset="2"/>
        <a:buChar char="§"/>
        <a:defRPr sz="18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Wingdings" pitchFamily="-111" charset="2"/>
        <a:buChar char="§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9.png"/><Relationship Id="rId3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39.png"/><Relationship Id="rId8" Type="http://schemas.openxmlformats.org/officeDocument/2006/relationships/image" Target="../media/image7.png"/><Relationship Id="rId9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jpg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emf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emf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8" y="2753385"/>
            <a:ext cx="8228489" cy="1035451"/>
          </a:xfrm>
        </p:spPr>
        <p:txBody>
          <a:bodyPr/>
          <a:lstStyle/>
          <a:p>
            <a:r>
              <a:rPr lang="en-US" dirty="0" smtClean="0"/>
              <a:t>VTK-m: Building a Visualization Toolkit for Massively Threaded Architectures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8" y="3788833"/>
            <a:ext cx="8228489" cy="1311647"/>
          </a:xfrm>
        </p:spPr>
        <p:txBody>
          <a:bodyPr/>
          <a:lstStyle/>
          <a:p>
            <a:r>
              <a:rPr lang="en-US" sz="2400" dirty="0" err="1" smtClean="0"/>
              <a:t>Ultrascale</a:t>
            </a:r>
            <a:r>
              <a:rPr lang="en-US" sz="2400" dirty="0" smtClean="0"/>
              <a:t> Visualization Workshop</a:t>
            </a:r>
          </a:p>
          <a:p>
            <a:r>
              <a:rPr lang="en-US" sz="2400" dirty="0" smtClean="0"/>
              <a:t>Kenneth Moreland  </a:t>
            </a:r>
            <a:r>
              <a:rPr lang="en-US" sz="1800" dirty="0" smtClean="0"/>
              <a:t>Sandia National Laboratories</a:t>
            </a:r>
            <a:endParaRPr lang="en-US" sz="2400" dirty="0" smtClean="0"/>
          </a:p>
          <a:p>
            <a:r>
              <a:rPr lang="en-US" sz="1600" dirty="0" smtClean="0"/>
              <a:t>November 16, 2015</a:t>
            </a:r>
            <a:endParaRPr lang="en-US" sz="1600" dirty="0"/>
          </a:p>
        </p:txBody>
      </p:sp>
      <p:pic>
        <p:nvPicPr>
          <p:cNvPr id="5" name="Picture 4" descr="xgc_classifyPoint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" b="13192"/>
          <a:stretch/>
        </p:blipFill>
        <p:spPr>
          <a:xfrm>
            <a:off x="4572000" y="1368820"/>
            <a:ext cx="1099866" cy="1420208"/>
          </a:xfrm>
          <a:prstGeom prst="rect">
            <a:avLst/>
          </a:prstGeom>
        </p:spPr>
      </p:pic>
      <p:pic>
        <p:nvPicPr>
          <p:cNvPr id="6" name="Picture 5" descr="xgc_wallHit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t="2415" b="13192"/>
          <a:stretch/>
        </p:blipFill>
        <p:spPr>
          <a:xfrm>
            <a:off x="5542328" y="1368820"/>
            <a:ext cx="1691308" cy="1420208"/>
          </a:xfrm>
          <a:prstGeom prst="rect">
            <a:avLst/>
          </a:prstGeom>
        </p:spPr>
      </p:pic>
      <p:pic>
        <p:nvPicPr>
          <p:cNvPr id="7" name="Picture 6" descr="Entropy_compresse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2" b="17722"/>
          <a:stretch/>
        </p:blipFill>
        <p:spPr>
          <a:xfrm>
            <a:off x="0" y="1368820"/>
            <a:ext cx="2232120" cy="1420208"/>
          </a:xfrm>
          <a:prstGeom prst="rect">
            <a:avLst/>
          </a:prstGeom>
        </p:spPr>
      </p:pic>
      <p:pic>
        <p:nvPicPr>
          <p:cNvPr id="8" name="Picture 7" descr="Contour.pn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" b="24379"/>
          <a:stretch/>
        </p:blipFill>
        <p:spPr>
          <a:xfrm>
            <a:off x="2362202" y="1368820"/>
            <a:ext cx="2051303" cy="1420208"/>
          </a:xfrm>
          <a:prstGeom prst="rect">
            <a:avLst/>
          </a:prstGeom>
        </p:spPr>
      </p:pic>
      <p:pic>
        <p:nvPicPr>
          <p:cNvPr id="9" name="Picture 8" descr="SurfaceSimplification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740" y="1368820"/>
            <a:ext cx="1775260" cy="1420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95600" y="2171700"/>
            <a:ext cx="1371600" cy="1371600"/>
            <a:chOff x="2895600" y="2921412"/>
            <a:chExt cx="1371600" cy="1371600"/>
          </a:xfrm>
        </p:grpSpPr>
        <p:sp>
          <p:nvSpPr>
            <p:cNvPr id="2" name="Rectangle 1"/>
            <p:cNvSpPr/>
            <p:nvPr/>
          </p:nvSpPr>
          <p:spPr>
            <a:xfrm rot="10800000">
              <a:off x="2895600" y="2921412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" name="Straight Connector 2"/>
            <p:cNvCxnSpPr/>
            <p:nvPr/>
          </p:nvCxnSpPr>
          <p:spPr>
            <a:xfrm flipH="1">
              <a:off x="3200401" y="2921413"/>
              <a:ext cx="761999" cy="137159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5361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10800000">
            <a:off x="2895600" y="2191998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2840925" y="3511974"/>
            <a:ext cx="102012" cy="102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840925" y="2140992"/>
            <a:ext cx="102012" cy="102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216194" y="3512592"/>
            <a:ext cx="102012" cy="1020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216194" y="2140992"/>
            <a:ext cx="102012" cy="1020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27439" y="3512593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1.0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251476" y="3511104"/>
            <a:ext cx="46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-3.5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251476" y="1896122"/>
            <a:ext cx="46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-1.2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527439" y="1894633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4.2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94421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527439" y="1894634"/>
            <a:ext cx="2190980" cy="1925737"/>
            <a:chOff x="2527439" y="2624046"/>
            <a:chExt cx="2190980" cy="1925737"/>
          </a:xfrm>
        </p:grpSpPr>
        <p:sp>
          <p:nvSpPr>
            <p:cNvPr id="2" name="Rectangle 1"/>
            <p:cNvSpPr/>
            <p:nvPr/>
          </p:nvSpPr>
          <p:spPr>
            <a:xfrm rot="10800000">
              <a:off x="2895600" y="2921412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2840925" y="4241388"/>
              <a:ext cx="102012" cy="1020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2840925" y="2870406"/>
              <a:ext cx="102012" cy="1020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4216194" y="4242006"/>
              <a:ext cx="102012" cy="1020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216194" y="2870406"/>
              <a:ext cx="102012" cy="1020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527439" y="4242006"/>
              <a:ext cx="4154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1.0</a:t>
              </a:r>
              <a:endParaRPr 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51474" y="4240517"/>
              <a:ext cx="46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-3.5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51474" y="2625535"/>
              <a:ext cx="46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-1.2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27439" y="2624046"/>
              <a:ext cx="4154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4.2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62570" y="4235357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1"/>
                  </a:solidFill>
                </a:rPr>
                <a:t>0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24569" y="2645450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1"/>
                  </a:solidFill>
                </a:rPr>
                <a:t>0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3200401" y="4114800"/>
              <a:ext cx="0" cy="229218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962400" y="2870406"/>
              <a:ext cx="0" cy="229218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960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527439" y="1894634"/>
            <a:ext cx="2190980" cy="1925737"/>
            <a:chOff x="2527439" y="2624046"/>
            <a:chExt cx="2190980" cy="1925737"/>
          </a:xfrm>
        </p:grpSpPr>
        <p:sp>
          <p:nvSpPr>
            <p:cNvPr id="2" name="Rectangle 1"/>
            <p:cNvSpPr/>
            <p:nvPr/>
          </p:nvSpPr>
          <p:spPr>
            <a:xfrm rot="10800000">
              <a:off x="2895600" y="2921412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" name="Straight Connector 2"/>
            <p:cNvCxnSpPr/>
            <p:nvPr/>
          </p:nvCxnSpPr>
          <p:spPr>
            <a:xfrm flipH="1">
              <a:off x="3200401" y="2921413"/>
              <a:ext cx="761999" cy="137159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/>
            <p:cNvSpPr/>
            <p:nvPr/>
          </p:nvSpPr>
          <p:spPr>
            <a:xfrm>
              <a:off x="2840925" y="4241388"/>
              <a:ext cx="102012" cy="1020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840925" y="2870406"/>
              <a:ext cx="102012" cy="1020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216194" y="4242006"/>
              <a:ext cx="102012" cy="1020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216194" y="2870406"/>
              <a:ext cx="102012" cy="1020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27439" y="4242006"/>
              <a:ext cx="4154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1.0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51474" y="4240517"/>
              <a:ext cx="46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-3.5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51474" y="2625535"/>
              <a:ext cx="466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-1.2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27439" y="2624046"/>
              <a:ext cx="4154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4.2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62570" y="4235357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1"/>
                  </a:solidFill>
                </a:rPr>
                <a:t>0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24569" y="2645450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1"/>
                  </a:solidFill>
                </a:rPr>
                <a:t>0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420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4343400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0800000">
            <a:off x="29717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43434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0800000">
            <a:off x="29718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16001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2285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16002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2286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43434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>
            <a:off x="29718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0800000">
            <a:off x="16002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800000">
            <a:off x="2286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13" idx="3"/>
          </p:cNvCxnSpPr>
          <p:nvPr/>
        </p:nvCxnSpPr>
        <p:spPr>
          <a:xfrm flipV="1">
            <a:off x="228600" y="1816512"/>
            <a:ext cx="1371600" cy="3551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600200" y="1485900"/>
            <a:ext cx="304800" cy="3306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905000" y="292512"/>
            <a:ext cx="1066800" cy="11933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 flipH="1" flipV="1">
            <a:off x="2971800" y="292509"/>
            <a:ext cx="1371600" cy="1524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 flipH="1" flipV="1">
            <a:off x="4343400" y="444912"/>
            <a:ext cx="457200" cy="10409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343400" y="1485901"/>
            <a:ext cx="457200" cy="6728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8" idx="3"/>
          </p:cNvCxnSpPr>
          <p:nvPr/>
        </p:nvCxnSpPr>
        <p:spPr>
          <a:xfrm flipH="1">
            <a:off x="2971798" y="2171700"/>
            <a:ext cx="1371602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667000" y="2628900"/>
            <a:ext cx="304798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667000" y="2857502"/>
            <a:ext cx="304798" cy="5333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971799" y="3390900"/>
            <a:ext cx="137160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343403" y="3848101"/>
            <a:ext cx="533399" cy="3810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>
            <a:grpSpLocks noChangeAspect="1"/>
          </p:cNvGrpSpPr>
          <p:nvPr/>
        </p:nvGrpSpPr>
        <p:grpSpPr>
          <a:xfrm>
            <a:off x="152400" y="4914900"/>
            <a:ext cx="685800" cy="685800"/>
            <a:chOff x="6477000" y="3086100"/>
            <a:chExt cx="1371600" cy="1371600"/>
          </a:xfrm>
        </p:grpSpPr>
        <p:sp>
          <p:nvSpPr>
            <p:cNvPr id="76" name="Rectangle 75"/>
            <p:cNvSpPr/>
            <p:nvPr/>
          </p:nvSpPr>
          <p:spPr>
            <a:xfrm rot="10800000">
              <a:off x="6477000" y="30861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Connector 76"/>
            <p:cNvCxnSpPr/>
            <p:nvPr/>
          </p:nvCxnSpPr>
          <p:spPr>
            <a:xfrm flipV="1">
              <a:off x="6781799" y="3264313"/>
              <a:ext cx="1066801" cy="11933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>
            <a:grpSpLocks noChangeAspect="1"/>
          </p:cNvGrpSpPr>
          <p:nvPr/>
        </p:nvGrpSpPr>
        <p:grpSpPr>
          <a:xfrm>
            <a:off x="914400" y="4914900"/>
            <a:ext cx="685800" cy="685800"/>
            <a:chOff x="3124200" y="266700"/>
            <a:chExt cx="1371600" cy="1371600"/>
          </a:xfrm>
        </p:grpSpPr>
        <p:sp>
          <p:nvSpPr>
            <p:cNvPr id="85" name="Rectangle 84"/>
            <p:cNvSpPr/>
            <p:nvPr/>
          </p:nvSpPr>
          <p:spPr>
            <a:xfrm rot="10800000">
              <a:off x="3124200" y="2667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Connector 85"/>
            <p:cNvCxnSpPr/>
            <p:nvPr/>
          </p:nvCxnSpPr>
          <p:spPr>
            <a:xfrm rot="10800000" flipH="1" flipV="1">
              <a:off x="3124200" y="444908"/>
              <a:ext cx="1371600" cy="15240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/>
          <p:cNvGrpSpPr>
            <a:grpSpLocks noChangeAspect="1"/>
          </p:cNvGrpSpPr>
          <p:nvPr/>
        </p:nvGrpSpPr>
        <p:grpSpPr>
          <a:xfrm>
            <a:off x="1676400" y="4914900"/>
            <a:ext cx="685800" cy="685800"/>
            <a:chOff x="4495800" y="266700"/>
            <a:chExt cx="1371600" cy="1371600"/>
          </a:xfrm>
        </p:grpSpPr>
        <p:sp>
          <p:nvSpPr>
            <p:cNvPr id="88" name="Rectangle 87"/>
            <p:cNvSpPr/>
            <p:nvPr/>
          </p:nvSpPr>
          <p:spPr>
            <a:xfrm rot="10800000">
              <a:off x="4495800" y="2667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/>
            <p:cNvCxnSpPr/>
            <p:nvPr/>
          </p:nvCxnSpPr>
          <p:spPr>
            <a:xfrm rot="10800000" flipH="1" flipV="1">
              <a:off x="4495800" y="597312"/>
              <a:ext cx="457200" cy="10409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/>
          <p:cNvGrpSpPr>
            <a:grpSpLocks noChangeAspect="1"/>
          </p:cNvGrpSpPr>
          <p:nvPr/>
        </p:nvGrpSpPr>
        <p:grpSpPr>
          <a:xfrm>
            <a:off x="2438400" y="4914900"/>
            <a:ext cx="685800" cy="685800"/>
            <a:chOff x="381000" y="1638300"/>
            <a:chExt cx="1371600" cy="1371600"/>
          </a:xfrm>
        </p:grpSpPr>
        <p:sp>
          <p:nvSpPr>
            <p:cNvPr id="91" name="Rectangle 90"/>
            <p:cNvSpPr/>
            <p:nvPr/>
          </p:nvSpPr>
          <p:spPr>
            <a:xfrm rot="10800000">
              <a:off x="381000" y="1638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>
              <a:stCxn id="91" idx="3"/>
            </p:cNvCxnSpPr>
            <p:nvPr/>
          </p:nvCxnSpPr>
          <p:spPr>
            <a:xfrm flipV="1">
              <a:off x="381000" y="1968912"/>
              <a:ext cx="1371600" cy="3551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>
            <a:grpSpLocks noChangeAspect="1"/>
          </p:cNvGrpSpPr>
          <p:nvPr/>
        </p:nvGrpSpPr>
        <p:grpSpPr>
          <a:xfrm>
            <a:off x="3200400" y="4914900"/>
            <a:ext cx="685800" cy="685800"/>
            <a:chOff x="6705600" y="2324100"/>
            <a:chExt cx="1371600" cy="1371600"/>
          </a:xfrm>
        </p:grpSpPr>
        <p:sp>
          <p:nvSpPr>
            <p:cNvPr id="94" name="Rectangle 93"/>
            <p:cNvSpPr/>
            <p:nvPr/>
          </p:nvSpPr>
          <p:spPr>
            <a:xfrm rot="10800000">
              <a:off x="6705600" y="23241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Connector 94"/>
            <p:cNvCxnSpPr/>
            <p:nvPr/>
          </p:nvCxnSpPr>
          <p:spPr>
            <a:xfrm flipV="1">
              <a:off x="6705600" y="2324100"/>
              <a:ext cx="304800" cy="33061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3962400" y="4914900"/>
            <a:ext cx="685800" cy="685800"/>
            <a:chOff x="6781800" y="1409700"/>
            <a:chExt cx="1371600" cy="1371600"/>
          </a:xfrm>
        </p:grpSpPr>
        <p:sp>
          <p:nvSpPr>
            <p:cNvPr id="98" name="Rectangle 97"/>
            <p:cNvSpPr/>
            <p:nvPr/>
          </p:nvSpPr>
          <p:spPr>
            <a:xfrm rot="10800000">
              <a:off x="6781800" y="14097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0" name="Straight Connector 99"/>
            <p:cNvCxnSpPr/>
            <p:nvPr/>
          </p:nvCxnSpPr>
          <p:spPr>
            <a:xfrm flipH="1">
              <a:off x="7848600" y="2552700"/>
              <a:ext cx="304798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/>
          <p:cNvGrpSpPr>
            <a:grpSpLocks noChangeAspect="1"/>
          </p:cNvGrpSpPr>
          <p:nvPr/>
        </p:nvGrpSpPr>
        <p:grpSpPr>
          <a:xfrm>
            <a:off x="4724402" y="4914900"/>
            <a:ext cx="685801" cy="685800"/>
            <a:chOff x="3124198" y="1638300"/>
            <a:chExt cx="1371602" cy="1371600"/>
          </a:xfrm>
        </p:grpSpPr>
        <p:sp>
          <p:nvSpPr>
            <p:cNvPr id="102" name="Rectangle 101"/>
            <p:cNvSpPr/>
            <p:nvPr/>
          </p:nvSpPr>
          <p:spPr>
            <a:xfrm rot="10800000">
              <a:off x="3124200" y="1638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/>
            <p:nvPr/>
          </p:nvCxnSpPr>
          <p:spPr>
            <a:xfrm flipH="1">
              <a:off x="3124198" y="2324100"/>
              <a:ext cx="1371602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/>
          <p:cNvGrpSpPr>
            <a:grpSpLocks noChangeAspect="1"/>
          </p:cNvGrpSpPr>
          <p:nvPr/>
        </p:nvGrpSpPr>
        <p:grpSpPr>
          <a:xfrm>
            <a:off x="6248401" y="4914900"/>
            <a:ext cx="685800" cy="685800"/>
            <a:chOff x="1752599" y="3009900"/>
            <a:chExt cx="1371600" cy="1371600"/>
          </a:xfrm>
        </p:grpSpPr>
        <p:sp>
          <p:nvSpPr>
            <p:cNvPr id="105" name="Rectangle 104"/>
            <p:cNvSpPr/>
            <p:nvPr/>
          </p:nvSpPr>
          <p:spPr>
            <a:xfrm rot="10800000">
              <a:off x="1752599" y="3009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2819400" y="3009901"/>
              <a:ext cx="304798" cy="5333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>
            <a:grpSpLocks noChangeAspect="1"/>
          </p:cNvGrpSpPr>
          <p:nvPr/>
        </p:nvGrpSpPr>
        <p:grpSpPr>
          <a:xfrm>
            <a:off x="5486401" y="4914900"/>
            <a:ext cx="685800" cy="685800"/>
            <a:chOff x="4495800" y="1638300"/>
            <a:chExt cx="1371600" cy="1371600"/>
          </a:xfrm>
        </p:grpSpPr>
        <p:sp>
          <p:nvSpPr>
            <p:cNvPr id="108" name="Rectangle 107"/>
            <p:cNvSpPr/>
            <p:nvPr/>
          </p:nvSpPr>
          <p:spPr>
            <a:xfrm rot="10800000">
              <a:off x="4495800" y="1638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/>
            <p:cNvCxnSpPr/>
            <p:nvPr/>
          </p:nvCxnSpPr>
          <p:spPr>
            <a:xfrm flipH="1">
              <a:off x="4495800" y="1638300"/>
              <a:ext cx="457200" cy="6728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/>
          <p:cNvGrpSpPr>
            <a:grpSpLocks noChangeAspect="1"/>
          </p:cNvGrpSpPr>
          <p:nvPr/>
        </p:nvGrpSpPr>
        <p:grpSpPr>
          <a:xfrm>
            <a:off x="7010401" y="4914900"/>
            <a:ext cx="685800" cy="685800"/>
            <a:chOff x="3124199" y="3009900"/>
            <a:chExt cx="1371600" cy="1371600"/>
          </a:xfrm>
        </p:grpSpPr>
        <p:sp>
          <p:nvSpPr>
            <p:cNvPr id="111" name="Rectangle 110"/>
            <p:cNvSpPr/>
            <p:nvPr/>
          </p:nvSpPr>
          <p:spPr>
            <a:xfrm rot="10800000">
              <a:off x="3124199" y="3009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2" name="Straight Connector 111"/>
            <p:cNvCxnSpPr/>
            <p:nvPr/>
          </p:nvCxnSpPr>
          <p:spPr>
            <a:xfrm>
              <a:off x="3124199" y="3543300"/>
              <a:ext cx="1371600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/>
          <p:cNvGrpSpPr>
            <a:grpSpLocks noChangeAspect="1"/>
          </p:cNvGrpSpPr>
          <p:nvPr/>
        </p:nvGrpSpPr>
        <p:grpSpPr>
          <a:xfrm>
            <a:off x="7772400" y="4914900"/>
            <a:ext cx="685800" cy="685800"/>
            <a:chOff x="4495800" y="3009900"/>
            <a:chExt cx="1371600" cy="1371601"/>
          </a:xfrm>
        </p:grpSpPr>
        <p:sp>
          <p:nvSpPr>
            <p:cNvPr id="114" name="Rectangle 113"/>
            <p:cNvSpPr/>
            <p:nvPr/>
          </p:nvSpPr>
          <p:spPr>
            <a:xfrm rot="10800000">
              <a:off x="4495800" y="3009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/>
            <p:cNvCxnSpPr/>
            <p:nvPr/>
          </p:nvCxnSpPr>
          <p:spPr>
            <a:xfrm>
              <a:off x="4495801" y="4000500"/>
              <a:ext cx="533399" cy="3810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883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1" y="114301"/>
            <a:ext cx="5486401" cy="4114801"/>
            <a:chOff x="228599" y="114300"/>
            <a:chExt cx="5486401" cy="4114801"/>
          </a:xfrm>
        </p:grpSpPr>
        <p:sp>
          <p:nvSpPr>
            <p:cNvPr id="6" name="Rectangle 5"/>
            <p:cNvSpPr/>
            <p:nvPr/>
          </p:nvSpPr>
          <p:spPr>
            <a:xfrm rot="10800000">
              <a:off x="4343400" y="28575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10800000">
              <a:off x="2971799" y="28575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10800000">
              <a:off x="4343400" y="1485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10800000">
              <a:off x="2971800" y="1485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10800000">
              <a:off x="1600199" y="28575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10800000">
              <a:off x="228599" y="28575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10800000">
              <a:off x="1600200" y="1485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0800000">
              <a:off x="228600" y="1485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10800000">
              <a:off x="4343400" y="114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10800000">
              <a:off x="2971800" y="114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10800000">
              <a:off x="1600200" y="114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10800000">
              <a:off x="228600" y="114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3" idx="3"/>
            </p:cNvCxnSpPr>
            <p:nvPr/>
          </p:nvCxnSpPr>
          <p:spPr>
            <a:xfrm flipV="1">
              <a:off x="228600" y="1816512"/>
              <a:ext cx="1371600" cy="3551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600200" y="1485900"/>
              <a:ext cx="304800" cy="33061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05000" y="292512"/>
              <a:ext cx="1066800" cy="11933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0800000" flipH="1" flipV="1">
              <a:off x="2971800" y="292508"/>
              <a:ext cx="1371600" cy="15240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0800000" flipH="1" flipV="1">
              <a:off x="4343400" y="444912"/>
              <a:ext cx="457200" cy="10409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4343400" y="1485900"/>
              <a:ext cx="457200" cy="6728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8" idx="3"/>
            </p:cNvCxnSpPr>
            <p:nvPr/>
          </p:nvCxnSpPr>
          <p:spPr>
            <a:xfrm flipH="1">
              <a:off x="2971798" y="2171700"/>
              <a:ext cx="1371602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2667000" y="2628900"/>
              <a:ext cx="304798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667000" y="2857501"/>
              <a:ext cx="304798" cy="5333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971799" y="3390900"/>
              <a:ext cx="1371600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343401" y="3848100"/>
              <a:ext cx="533399" cy="3810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152400" y="4914900"/>
            <a:ext cx="8305800" cy="685800"/>
            <a:chOff x="152400" y="4914900"/>
            <a:chExt cx="8305800" cy="685800"/>
          </a:xfrm>
        </p:grpSpPr>
        <p:sp>
          <p:nvSpPr>
            <p:cNvPr id="76" name="Rectangle 75"/>
            <p:cNvSpPr/>
            <p:nvPr/>
          </p:nvSpPr>
          <p:spPr>
            <a:xfrm rot="10800000">
              <a:off x="152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 rot="10800000">
              <a:off x="914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 rot="10800000">
              <a:off x="1676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 rot="10800000">
              <a:off x="2438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 rot="10800000">
              <a:off x="3200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 rot="10800000">
              <a:off x="3962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 rot="10800000">
              <a:off x="4724401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 rot="10800000">
              <a:off x="6248401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 rot="10800000">
              <a:off x="5486401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 rot="10800000">
              <a:off x="7010401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 rot="10800000">
              <a:off x="7772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9" name="Curved Connector 58"/>
          <p:cNvCxnSpPr/>
          <p:nvPr/>
        </p:nvCxnSpPr>
        <p:spPr>
          <a:xfrm rot="16200000" flipH="1">
            <a:off x="2286000" y="3390900"/>
            <a:ext cx="1905000" cy="68580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0" name="Curved Connector 59"/>
          <p:cNvCxnSpPr/>
          <p:nvPr/>
        </p:nvCxnSpPr>
        <p:spPr>
          <a:xfrm rot="16200000" flipH="1">
            <a:off x="2324100" y="3581400"/>
            <a:ext cx="1524000" cy="68580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1" name="Curved Connector 60"/>
          <p:cNvCxnSpPr/>
          <p:nvPr/>
        </p:nvCxnSpPr>
        <p:spPr>
          <a:xfrm rot="16200000" flipH="1">
            <a:off x="3086101" y="4038602"/>
            <a:ext cx="1066799" cy="228597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2" name="Curved Connector 61"/>
          <p:cNvCxnSpPr/>
          <p:nvPr/>
        </p:nvCxnSpPr>
        <p:spPr>
          <a:xfrm rot="16200000" flipH="1">
            <a:off x="2552704" y="3352801"/>
            <a:ext cx="2133597" cy="533398"/>
          </a:xfrm>
          <a:prstGeom prst="curvedConnector3">
            <a:avLst>
              <a:gd name="adj1" fmla="val 37599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3" name="Curved Connector 62"/>
          <p:cNvCxnSpPr/>
          <p:nvPr/>
        </p:nvCxnSpPr>
        <p:spPr>
          <a:xfrm rot="16200000" flipH="1">
            <a:off x="1536906" y="2184606"/>
            <a:ext cx="4241388" cy="762000"/>
          </a:xfrm>
          <a:prstGeom prst="curvedConnector3">
            <a:avLst>
              <a:gd name="adj1" fmla="val 42514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5400000">
            <a:off x="2514602" y="2705099"/>
            <a:ext cx="3657598" cy="304802"/>
          </a:xfrm>
          <a:prstGeom prst="curvedConnector3">
            <a:avLst>
              <a:gd name="adj1" fmla="val 46486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5" name="Curved Connector 64"/>
          <p:cNvCxnSpPr/>
          <p:nvPr/>
        </p:nvCxnSpPr>
        <p:spPr>
          <a:xfrm rot="5400000">
            <a:off x="3048004" y="3009900"/>
            <a:ext cx="2971797" cy="381003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6" name="Curved Connector 65"/>
          <p:cNvCxnSpPr/>
          <p:nvPr/>
        </p:nvCxnSpPr>
        <p:spPr>
          <a:xfrm rot="5400000">
            <a:off x="4229104" y="4343401"/>
            <a:ext cx="609597" cy="76198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7" name="Curved Connector 66"/>
          <p:cNvCxnSpPr/>
          <p:nvPr/>
        </p:nvCxnSpPr>
        <p:spPr>
          <a:xfrm rot="16200000" flipH="1">
            <a:off x="1028699" y="2438401"/>
            <a:ext cx="3505200" cy="990599"/>
          </a:xfrm>
          <a:prstGeom prst="curvedConnector3">
            <a:avLst>
              <a:gd name="adj1" fmla="val 79546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8" name="Curved Connector 67"/>
          <p:cNvCxnSpPr/>
          <p:nvPr/>
        </p:nvCxnSpPr>
        <p:spPr>
          <a:xfrm rot="16200000" flipH="1">
            <a:off x="952499" y="2514600"/>
            <a:ext cx="3048000" cy="1295401"/>
          </a:xfrm>
          <a:prstGeom prst="curvedConnector3">
            <a:avLst>
              <a:gd name="adj1" fmla="val 76786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9" name="Curved Connector 68"/>
          <p:cNvCxnSpPr/>
          <p:nvPr/>
        </p:nvCxnSpPr>
        <p:spPr>
          <a:xfrm rot="16200000" flipH="1">
            <a:off x="457200" y="2171700"/>
            <a:ext cx="2514600" cy="2514600"/>
          </a:xfrm>
          <a:prstGeom prst="curvedConnector3">
            <a:avLst>
              <a:gd name="adj1" fmla="val 71344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97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1" y="114301"/>
            <a:ext cx="5486401" cy="4114801"/>
            <a:chOff x="228599" y="114300"/>
            <a:chExt cx="5486401" cy="4114801"/>
          </a:xfrm>
        </p:grpSpPr>
        <p:sp>
          <p:nvSpPr>
            <p:cNvPr id="6" name="Rectangle 5"/>
            <p:cNvSpPr/>
            <p:nvPr/>
          </p:nvSpPr>
          <p:spPr>
            <a:xfrm rot="10800000">
              <a:off x="4343400" y="28575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10800000">
              <a:off x="2971799" y="28575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10800000">
              <a:off x="4343400" y="1485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10800000">
              <a:off x="2971800" y="1485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10800000">
              <a:off x="1600199" y="28575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10800000">
              <a:off x="228599" y="28575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10800000">
              <a:off x="1600200" y="1485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0800000">
              <a:off x="228600" y="1485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10800000">
              <a:off x="4343400" y="114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10800000">
              <a:off x="2971800" y="114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10800000">
              <a:off x="1600200" y="114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10800000">
              <a:off x="228600" y="114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3" idx="3"/>
            </p:cNvCxnSpPr>
            <p:nvPr/>
          </p:nvCxnSpPr>
          <p:spPr>
            <a:xfrm flipV="1">
              <a:off x="228600" y="1816512"/>
              <a:ext cx="1371600" cy="3551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600200" y="1485900"/>
              <a:ext cx="304800" cy="33061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05000" y="292512"/>
              <a:ext cx="1066800" cy="11933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0800000" flipH="1" flipV="1">
              <a:off x="2971800" y="292508"/>
              <a:ext cx="1371600" cy="15240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0800000" flipH="1" flipV="1">
              <a:off x="4343400" y="444912"/>
              <a:ext cx="457200" cy="10409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4343400" y="1485900"/>
              <a:ext cx="457200" cy="6728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8" idx="3"/>
            </p:cNvCxnSpPr>
            <p:nvPr/>
          </p:nvCxnSpPr>
          <p:spPr>
            <a:xfrm flipH="1">
              <a:off x="2971798" y="2171700"/>
              <a:ext cx="1371602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2667000" y="2628900"/>
              <a:ext cx="304798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667000" y="2857501"/>
              <a:ext cx="304798" cy="5333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971799" y="3390900"/>
              <a:ext cx="1371600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343401" y="3848100"/>
              <a:ext cx="533399" cy="3810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152400" y="4914900"/>
            <a:ext cx="8305800" cy="685800"/>
            <a:chOff x="152400" y="4914900"/>
            <a:chExt cx="8305800" cy="685800"/>
          </a:xfrm>
        </p:grpSpPr>
        <p:sp>
          <p:nvSpPr>
            <p:cNvPr id="76" name="Rectangle 75"/>
            <p:cNvSpPr/>
            <p:nvPr/>
          </p:nvSpPr>
          <p:spPr>
            <a:xfrm rot="10800000">
              <a:off x="152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 rot="10800000">
              <a:off x="914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 rot="10800000">
              <a:off x="1676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 rot="10800000">
              <a:off x="2438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 rot="10800000">
              <a:off x="3200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 rot="10800000">
              <a:off x="3962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 rot="10800000">
              <a:off x="4724401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 rot="10800000">
              <a:off x="6248401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 rot="10800000">
              <a:off x="5486401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 rot="10800000">
              <a:off x="7010401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 rot="10800000">
              <a:off x="7772400" y="4914900"/>
              <a:ext cx="685800" cy="6858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9" name="Curved Connector 58"/>
          <p:cNvCxnSpPr/>
          <p:nvPr/>
        </p:nvCxnSpPr>
        <p:spPr>
          <a:xfrm rot="16200000" flipH="1">
            <a:off x="2286000" y="3390900"/>
            <a:ext cx="1905000" cy="68580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0" name="Curved Connector 59"/>
          <p:cNvCxnSpPr/>
          <p:nvPr/>
        </p:nvCxnSpPr>
        <p:spPr>
          <a:xfrm rot="16200000" flipH="1">
            <a:off x="2324100" y="3581400"/>
            <a:ext cx="1524000" cy="68580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1" name="Curved Connector 60"/>
          <p:cNvCxnSpPr/>
          <p:nvPr/>
        </p:nvCxnSpPr>
        <p:spPr>
          <a:xfrm rot="16200000" flipH="1">
            <a:off x="3086101" y="4038602"/>
            <a:ext cx="1066799" cy="228597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2" name="Curved Connector 61"/>
          <p:cNvCxnSpPr/>
          <p:nvPr/>
        </p:nvCxnSpPr>
        <p:spPr>
          <a:xfrm rot="16200000" flipH="1">
            <a:off x="2552704" y="3352801"/>
            <a:ext cx="2133597" cy="533398"/>
          </a:xfrm>
          <a:prstGeom prst="curvedConnector3">
            <a:avLst>
              <a:gd name="adj1" fmla="val 37599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3" name="Curved Connector 62"/>
          <p:cNvCxnSpPr/>
          <p:nvPr/>
        </p:nvCxnSpPr>
        <p:spPr>
          <a:xfrm rot="16200000" flipH="1">
            <a:off x="1536906" y="2184606"/>
            <a:ext cx="4241388" cy="762000"/>
          </a:xfrm>
          <a:prstGeom prst="curvedConnector3">
            <a:avLst>
              <a:gd name="adj1" fmla="val 42514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5400000">
            <a:off x="2514602" y="2705099"/>
            <a:ext cx="3657598" cy="304802"/>
          </a:xfrm>
          <a:prstGeom prst="curvedConnector3">
            <a:avLst>
              <a:gd name="adj1" fmla="val 46486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5" name="Curved Connector 64"/>
          <p:cNvCxnSpPr/>
          <p:nvPr/>
        </p:nvCxnSpPr>
        <p:spPr>
          <a:xfrm rot="5400000">
            <a:off x="3048004" y="3009900"/>
            <a:ext cx="2971797" cy="381003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6" name="Curved Connector 65"/>
          <p:cNvCxnSpPr/>
          <p:nvPr/>
        </p:nvCxnSpPr>
        <p:spPr>
          <a:xfrm rot="5400000">
            <a:off x="4229104" y="4343401"/>
            <a:ext cx="609597" cy="76198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7" name="Curved Connector 66"/>
          <p:cNvCxnSpPr/>
          <p:nvPr/>
        </p:nvCxnSpPr>
        <p:spPr>
          <a:xfrm rot="16200000" flipH="1">
            <a:off x="1028699" y="2438401"/>
            <a:ext cx="3505200" cy="990599"/>
          </a:xfrm>
          <a:prstGeom prst="curvedConnector3">
            <a:avLst>
              <a:gd name="adj1" fmla="val 79546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8" name="Curved Connector 67"/>
          <p:cNvCxnSpPr/>
          <p:nvPr/>
        </p:nvCxnSpPr>
        <p:spPr>
          <a:xfrm rot="16200000" flipH="1">
            <a:off x="952499" y="2514600"/>
            <a:ext cx="3048000" cy="1295401"/>
          </a:xfrm>
          <a:prstGeom prst="curvedConnector3">
            <a:avLst>
              <a:gd name="adj1" fmla="val 76786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9" name="Curved Connector 68"/>
          <p:cNvCxnSpPr/>
          <p:nvPr/>
        </p:nvCxnSpPr>
        <p:spPr>
          <a:xfrm rot="16200000" flipH="1">
            <a:off x="457200" y="2171700"/>
            <a:ext cx="2514600" cy="2514600"/>
          </a:xfrm>
          <a:prstGeom prst="curvedConnector3">
            <a:avLst>
              <a:gd name="adj1" fmla="val 71344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3124200" y="3009901"/>
            <a:ext cx="1189112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20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693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4343400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0800000">
            <a:off x="29717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43434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0800000">
            <a:off x="29718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16001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2285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16002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2286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43434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>
            <a:off x="29718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0800000">
            <a:off x="16002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800000">
            <a:off x="2286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13" idx="3"/>
          </p:cNvCxnSpPr>
          <p:nvPr/>
        </p:nvCxnSpPr>
        <p:spPr>
          <a:xfrm flipV="1">
            <a:off x="228600" y="1816512"/>
            <a:ext cx="1371600" cy="3551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600200" y="1485900"/>
            <a:ext cx="304800" cy="3306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905000" y="292512"/>
            <a:ext cx="1066800" cy="11933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 flipH="1" flipV="1">
            <a:off x="2971800" y="292509"/>
            <a:ext cx="1371600" cy="1524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 flipH="1" flipV="1">
            <a:off x="4343400" y="444912"/>
            <a:ext cx="457200" cy="10409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343400" y="1485901"/>
            <a:ext cx="457200" cy="6728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8" idx="3"/>
          </p:cNvCxnSpPr>
          <p:nvPr/>
        </p:nvCxnSpPr>
        <p:spPr>
          <a:xfrm flipH="1">
            <a:off x="2971798" y="2171700"/>
            <a:ext cx="1371602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667000" y="2628900"/>
            <a:ext cx="304798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667000" y="2857502"/>
            <a:ext cx="304798" cy="5333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971799" y="3390900"/>
            <a:ext cx="137160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343403" y="3848101"/>
            <a:ext cx="533399" cy="3810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>
            <a:spLocks noChangeAspect="1"/>
          </p:cNvSpPr>
          <p:nvPr/>
        </p:nvSpPr>
        <p:spPr>
          <a:xfrm>
            <a:off x="4572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</a:p>
        </p:txBody>
      </p:sp>
      <p:sp>
        <p:nvSpPr>
          <p:cNvPr id="59" name="Rectangle 58"/>
          <p:cNvSpPr>
            <a:spLocks noChangeAspect="1"/>
          </p:cNvSpPr>
          <p:nvPr/>
        </p:nvSpPr>
        <p:spPr>
          <a:xfrm>
            <a:off x="9144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</a:p>
        </p:txBody>
      </p:sp>
      <p:sp>
        <p:nvSpPr>
          <p:cNvPr id="60" name="Rectangle 59"/>
          <p:cNvSpPr>
            <a:spLocks noChangeAspect="1"/>
          </p:cNvSpPr>
          <p:nvPr/>
        </p:nvSpPr>
        <p:spPr>
          <a:xfrm>
            <a:off x="13716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</a:p>
        </p:txBody>
      </p:sp>
      <p:sp>
        <p:nvSpPr>
          <p:cNvPr id="61" name="Rectangle 60"/>
          <p:cNvSpPr>
            <a:spLocks noChangeAspect="1"/>
          </p:cNvSpPr>
          <p:nvPr/>
        </p:nvSpPr>
        <p:spPr>
          <a:xfrm>
            <a:off x="18288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</a:p>
        </p:txBody>
      </p:sp>
      <p:sp>
        <p:nvSpPr>
          <p:cNvPr id="62" name="Rectangle 61"/>
          <p:cNvSpPr>
            <a:spLocks noChangeAspect="1"/>
          </p:cNvSpPr>
          <p:nvPr/>
        </p:nvSpPr>
        <p:spPr>
          <a:xfrm>
            <a:off x="22860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</a:p>
        </p:txBody>
      </p:sp>
      <p:sp>
        <p:nvSpPr>
          <p:cNvPr id="63" name="Rectangle 62"/>
          <p:cNvSpPr>
            <a:spLocks noChangeAspect="1"/>
          </p:cNvSpPr>
          <p:nvPr/>
        </p:nvSpPr>
        <p:spPr>
          <a:xfrm>
            <a:off x="27432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US" dirty="0" smtClean="0"/>
          </a:p>
        </p:txBody>
      </p:sp>
      <p:sp>
        <p:nvSpPr>
          <p:cNvPr id="64" name="Rectangle 63"/>
          <p:cNvSpPr>
            <a:spLocks noChangeAspect="1"/>
          </p:cNvSpPr>
          <p:nvPr/>
        </p:nvSpPr>
        <p:spPr>
          <a:xfrm>
            <a:off x="32004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</a:p>
        </p:txBody>
      </p:sp>
      <p:sp>
        <p:nvSpPr>
          <p:cNvPr id="65" name="Rectangle 64"/>
          <p:cNvSpPr>
            <a:spLocks noChangeAspect="1"/>
          </p:cNvSpPr>
          <p:nvPr/>
        </p:nvSpPr>
        <p:spPr>
          <a:xfrm>
            <a:off x="36576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</a:p>
        </p:txBody>
      </p:sp>
      <p:sp>
        <p:nvSpPr>
          <p:cNvPr id="66" name="Rectangle 65"/>
          <p:cNvSpPr>
            <a:spLocks noChangeAspect="1"/>
          </p:cNvSpPr>
          <p:nvPr/>
        </p:nvSpPr>
        <p:spPr>
          <a:xfrm>
            <a:off x="41148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</a:p>
        </p:txBody>
      </p:sp>
      <p:sp>
        <p:nvSpPr>
          <p:cNvPr id="67" name="Rectangle 66"/>
          <p:cNvSpPr>
            <a:spLocks noChangeAspect="1"/>
          </p:cNvSpPr>
          <p:nvPr/>
        </p:nvSpPr>
        <p:spPr>
          <a:xfrm>
            <a:off x="45720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US" dirty="0" smtClean="0"/>
          </a:p>
        </p:txBody>
      </p:sp>
      <p:sp>
        <p:nvSpPr>
          <p:cNvPr id="68" name="Rectangle 67"/>
          <p:cNvSpPr>
            <a:spLocks noChangeAspect="1"/>
          </p:cNvSpPr>
          <p:nvPr/>
        </p:nvSpPr>
        <p:spPr>
          <a:xfrm>
            <a:off x="50292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</a:p>
        </p:txBody>
      </p:sp>
      <p:sp>
        <p:nvSpPr>
          <p:cNvPr id="69" name="Rectangle 68"/>
          <p:cNvSpPr>
            <a:spLocks noChangeAspect="1"/>
          </p:cNvSpPr>
          <p:nvPr/>
        </p:nvSpPr>
        <p:spPr>
          <a:xfrm>
            <a:off x="54864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555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4343400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0800000">
            <a:off x="29717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43434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0800000">
            <a:off x="29718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16001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2285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16002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2286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43434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>
            <a:off x="29718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0800000">
            <a:off x="16002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800000">
            <a:off x="2286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13" idx="3"/>
          </p:cNvCxnSpPr>
          <p:nvPr/>
        </p:nvCxnSpPr>
        <p:spPr>
          <a:xfrm flipV="1">
            <a:off x="228600" y="1816512"/>
            <a:ext cx="1371600" cy="3551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600200" y="1485900"/>
            <a:ext cx="304800" cy="3306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905000" y="292512"/>
            <a:ext cx="1066800" cy="11933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 flipH="1" flipV="1">
            <a:off x="2971800" y="292509"/>
            <a:ext cx="1371600" cy="1524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 flipH="1" flipV="1">
            <a:off x="4343400" y="444912"/>
            <a:ext cx="457200" cy="10409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343400" y="1485901"/>
            <a:ext cx="457200" cy="6728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8" idx="3"/>
          </p:cNvCxnSpPr>
          <p:nvPr/>
        </p:nvCxnSpPr>
        <p:spPr>
          <a:xfrm flipH="1">
            <a:off x="2971798" y="2171700"/>
            <a:ext cx="1371602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667000" y="2628900"/>
            <a:ext cx="304798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667000" y="2857502"/>
            <a:ext cx="304798" cy="5333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971799" y="3390900"/>
            <a:ext cx="137160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343403" y="3848101"/>
            <a:ext cx="533399" cy="3810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>
            <a:spLocks noChangeAspect="1"/>
          </p:cNvSpPr>
          <p:nvPr/>
        </p:nvSpPr>
        <p:spPr>
          <a:xfrm>
            <a:off x="4572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</a:p>
        </p:txBody>
      </p:sp>
      <p:sp>
        <p:nvSpPr>
          <p:cNvPr id="59" name="Rectangle 58"/>
          <p:cNvSpPr>
            <a:spLocks noChangeAspect="1"/>
          </p:cNvSpPr>
          <p:nvPr/>
        </p:nvSpPr>
        <p:spPr>
          <a:xfrm>
            <a:off x="9144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  <a:endParaRPr lang="en-US" dirty="0" smtClean="0"/>
          </a:p>
        </p:txBody>
      </p:sp>
      <p:sp>
        <p:nvSpPr>
          <p:cNvPr id="60" name="Rectangle 59"/>
          <p:cNvSpPr>
            <a:spLocks noChangeAspect="1"/>
          </p:cNvSpPr>
          <p:nvPr/>
        </p:nvSpPr>
        <p:spPr>
          <a:xfrm>
            <a:off x="13716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</a:p>
        </p:txBody>
      </p:sp>
      <p:sp>
        <p:nvSpPr>
          <p:cNvPr id="61" name="Rectangle 60"/>
          <p:cNvSpPr>
            <a:spLocks noChangeAspect="1"/>
          </p:cNvSpPr>
          <p:nvPr/>
        </p:nvSpPr>
        <p:spPr>
          <a:xfrm>
            <a:off x="18288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US" dirty="0" smtClean="0"/>
          </a:p>
        </p:txBody>
      </p:sp>
      <p:sp>
        <p:nvSpPr>
          <p:cNvPr id="62" name="Rectangle 61"/>
          <p:cNvSpPr>
            <a:spLocks noChangeAspect="1"/>
          </p:cNvSpPr>
          <p:nvPr/>
        </p:nvSpPr>
        <p:spPr>
          <a:xfrm>
            <a:off x="22860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n-US" dirty="0" smtClean="0"/>
          </a:p>
        </p:txBody>
      </p:sp>
      <p:sp>
        <p:nvSpPr>
          <p:cNvPr id="63" name="Rectangle 62"/>
          <p:cNvSpPr>
            <a:spLocks noChangeAspect="1"/>
          </p:cNvSpPr>
          <p:nvPr/>
        </p:nvSpPr>
        <p:spPr>
          <a:xfrm>
            <a:off x="27432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</a:p>
        </p:txBody>
      </p:sp>
      <p:sp>
        <p:nvSpPr>
          <p:cNvPr id="64" name="Rectangle 63"/>
          <p:cNvSpPr>
            <a:spLocks noChangeAspect="1"/>
          </p:cNvSpPr>
          <p:nvPr/>
        </p:nvSpPr>
        <p:spPr>
          <a:xfrm>
            <a:off x="32004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  <a:endParaRPr lang="en-US" dirty="0" smtClean="0"/>
          </a:p>
        </p:txBody>
      </p:sp>
      <p:sp>
        <p:nvSpPr>
          <p:cNvPr id="65" name="Rectangle 64"/>
          <p:cNvSpPr>
            <a:spLocks noChangeAspect="1"/>
          </p:cNvSpPr>
          <p:nvPr/>
        </p:nvSpPr>
        <p:spPr>
          <a:xfrm>
            <a:off x="36576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  <a:endParaRPr lang="en-US" dirty="0" smtClean="0"/>
          </a:p>
        </p:txBody>
      </p:sp>
      <p:sp>
        <p:nvSpPr>
          <p:cNvPr id="66" name="Rectangle 65"/>
          <p:cNvSpPr>
            <a:spLocks noChangeAspect="1"/>
          </p:cNvSpPr>
          <p:nvPr/>
        </p:nvSpPr>
        <p:spPr>
          <a:xfrm>
            <a:off x="41148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  <a:endParaRPr lang="en-US" dirty="0" smtClean="0"/>
          </a:p>
        </p:txBody>
      </p:sp>
      <p:sp>
        <p:nvSpPr>
          <p:cNvPr id="67" name="Rectangle 66"/>
          <p:cNvSpPr>
            <a:spLocks noChangeAspect="1"/>
          </p:cNvSpPr>
          <p:nvPr/>
        </p:nvSpPr>
        <p:spPr>
          <a:xfrm>
            <a:off x="45720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</a:p>
        </p:txBody>
      </p:sp>
      <p:sp>
        <p:nvSpPr>
          <p:cNvPr id="68" name="Rectangle 67"/>
          <p:cNvSpPr>
            <a:spLocks noChangeAspect="1"/>
          </p:cNvSpPr>
          <p:nvPr/>
        </p:nvSpPr>
        <p:spPr>
          <a:xfrm>
            <a:off x="50292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  <a:endParaRPr lang="en-US" dirty="0" smtClean="0"/>
          </a:p>
        </p:txBody>
      </p:sp>
      <p:sp>
        <p:nvSpPr>
          <p:cNvPr id="69" name="Rectangle 68"/>
          <p:cNvSpPr>
            <a:spLocks noChangeAspect="1"/>
          </p:cNvSpPr>
          <p:nvPr/>
        </p:nvSpPr>
        <p:spPr>
          <a:xfrm>
            <a:off x="5486400" y="5067300"/>
            <a:ext cx="457200" cy="457200"/>
          </a:xfrm>
          <a:prstGeom prst="rect">
            <a:avLst/>
          </a:prstGeom>
          <a:noFill/>
          <a:ln w="3175" cmpd="sng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</a:t>
            </a:r>
          </a:p>
        </p:txBody>
      </p:sp>
      <p:sp>
        <p:nvSpPr>
          <p:cNvPr id="37" name="Rectangle 36"/>
          <p:cNvSpPr>
            <a:spLocks noChangeAspect="1"/>
          </p:cNvSpPr>
          <p:nvPr/>
        </p:nvSpPr>
        <p:spPr>
          <a:xfrm>
            <a:off x="6616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+0</a:t>
            </a:r>
          </a:p>
        </p:txBody>
      </p:sp>
      <p:sp>
        <p:nvSpPr>
          <p:cNvPr id="38" name="Rectangle 37"/>
          <p:cNvSpPr>
            <a:spLocks noChangeAspect="1"/>
          </p:cNvSpPr>
          <p:nvPr/>
        </p:nvSpPr>
        <p:spPr>
          <a:xfrm>
            <a:off x="11188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+1</a:t>
            </a:r>
          </a:p>
        </p:txBody>
      </p:sp>
      <p:sp>
        <p:nvSpPr>
          <p:cNvPr id="39" name="Rectangle 38"/>
          <p:cNvSpPr>
            <a:spLocks noChangeAspect="1"/>
          </p:cNvSpPr>
          <p:nvPr/>
        </p:nvSpPr>
        <p:spPr>
          <a:xfrm>
            <a:off x="15760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+1</a:t>
            </a:r>
          </a:p>
        </p:txBody>
      </p:sp>
      <p:sp>
        <p:nvSpPr>
          <p:cNvPr id="40" name="Rectangle 39"/>
          <p:cNvSpPr>
            <a:spLocks noChangeAspect="1"/>
          </p:cNvSpPr>
          <p:nvPr/>
        </p:nvSpPr>
        <p:spPr>
          <a:xfrm>
            <a:off x="20332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+1</a:t>
            </a:r>
          </a:p>
        </p:txBody>
      </p:sp>
      <p:sp>
        <p:nvSpPr>
          <p:cNvPr id="41" name="Rectangle 40"/>
          <p:cNvSpPr>
            <a:spLocks noChangeAspect="1"/>
          </p:cNvSpPr>
          <p:nvPr/>
        </p:nvSpPr>
        <p:spPr>
          <a:xfrm>
            <a:off x="24904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+1</a:t>
            </a:r>
          </a:p>
        </p:txBody>
      </p:sp>
      <p:sp>
        <p:nvSpPr>
          <p:cNvPr id="42" name="Rectangle 41"/>
          <p:cNvSpPr>
            <a:spLocks noChangeAspect="1"/>
          </p:cNvSpPr>
          <p:nvPr/>
        </p:nvSpPr>
        <p:spPr>
          <a:xfrm>
            <a:off x="29476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+2</a:t>
            </a:r>
          </a:p>
        </p:txBody>
      </p:sp>
      <p:sp>
        <p:nvSpPr>
          <p:cNvPr id="43" name="Rectangle 42"/>
          <p:cNvSpPr>
            <a:spLocks noChangeAspect="1"/>
          </p:cNvSpPr>
          <p:nvPr/>
        </p:nvSpPr>
        <p:spPr>
          <a:xfrm>
            <a:off x="34048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+1</a:t>
            </a:r>
          </a:p>
        </p:txBody>
      </p:sp>
      <p:sp>
        <p:nvSpPr>
          <p:cNvPr id="44" name="Rectangle 43"/>
          <p:cNvSpPr>
            <a:spLocks noChangeAspect="1"/>
          </p:cNvSpPr>
          <p:nvPr/>
        </p:nvSpPr>
        <p:spPr>
          <a:xfrm>
            <a:off x="38620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+1</a:t>
            </a:r>
          </a:p>
        </p:txBody>
      </p:sp>
      <p:sp>
        <p:nvSpPr>
          <p:cNvPr id="45" name="Rectangle 44"/>
          <p:cNvSpPr>
            <a:spLocks noChangeAspect="1"/>
          </p:cNvSpPr>
          <p:nvPr/>
        </p:nvSpPr>
        <p:spPr>
          <a:xfrm>
            <a:off x="43192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+0</a:t>
            </a:r>
          </a:p>
        </p:txBody>
      </p:sp>
      <p:sp>
        <p:nvSpPr>
          <p:cNvPr id="46" name="Rectangle 45"/>
          <p:cNvSpPr>
            <a:spLocks noChangeAspect="1"/>
          </p:cNvSpPr>
          <p:nvPr/>
        </p:nvSpPr>
        <p:spPr>
          <a:xfrm>
            <a:off x="47764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+1</a:t>
            </a:r>
          </a:p>
        </p:txBody>
      </p:sp>
      <p:sp>
        <p:nvSpPr>
          <p:cNvPr id="47" name="Rectangle 46"/>
          <p:cNvSpPr>
            <a:spLocks noChangeAspect="1"/>
          </p:cNvSpPr>
          <p:nvPr/>
        </p:nvSpPr>
        <p:spPr>
          <a:xfrm>
            <a:off x="52336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+1</a:t>
            </a:r>
          </a:p>
        </p:txBody>
      </p:sp>
      <p:sp>
        <p:nvSpPr>
          <p:cNvPr id="48" name="Rectangle 47"/>
          <p:cNvSpPr>
            <a:spLocks noChangeAspect="1"/>
          </p:cNvSpPr>
          <p:nvPr/>
        </p:nvSpPr>
        <p:spPr>
          <a:xfrm>
            <a:off x="5690826" y="4601472"/>
            <a:ext cx="4572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+1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737826" y="4968423"/>
            <a:ext cx="304799" cy="228598"/>
            <a:chOff x="762000" y="6096002"/>
            <a:chExt cx="304799" cy="228598"/>
          </a:xfrm>
        </p:grpSpPr>
        <p:cxnSp>
          <p:nvCxnSpPr>
            <p:cNvPr id="54" name="Straight Arrow Connector 53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1195028" y="4968423"/>
            <a:ext cx="304799" cy="228598"/>
            <a:chOff x="762000" y="6096002"/>
            <a:chExt cx="304799" cy="228598"/>
          </a:xfrm>
        </p:grpSpPr>
        <p:cxnSp>
          <p:nvCxnSpPr>
            <p:cNvPr id="57" name="Straight Arrow Connector 56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1652228" y="4968423"/>
            <a:ext cx="304799" cy="228598"/>
            <a:chOff x="762000" y="6096002"/>
            <a:chExt cx="304799" cy="228598"/>
          </a:xfrm>
        </p:grpSpPr>
        <p:cxnSp>
          <p:nvCxnSpPr>
            <p:cNvPr id="72" name="Straight Arrow Connector 71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2109428" y="4968423"/>
            <a:ext cx="304799" cy="228598"/>
            <a:chOff x="762000" y="6096002"/>
            <a:chExt cx="304799" cy="228598"/>
          </a:xfrm>
        </p:grpSpPr>
        <p:cxnSp>
          <p:nvCxnSpPr>
            <p:cNvPr id="75" name="Straight Arrow Connector 74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2566630" y="4968423"/>
            <a:ext cx="304799" cy="228598"/>
            <a:chOff x="762000" y="6096002"/>
            <a:chExt cx="304799" cy="228598"/>
          </a:xfrm>
        </p:grpSpPr>
        <p:cxnSp>
          <p:nvCxnSpPr>
            <p:cNvPr id="78" name="Straight Arrow Connector 77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3023830" y="4968423"/>
            <a:ext cx="304799" cy="228598"/>
            <a:chOff x="762000" y="6096002"/>
            <a:chExt cx="304799" cy="228598"/>
          </a:xfrm>
        </p:grpSpPr>
        <p:cxnSp>
          <p:nvCxnSpPr>
            <p:cNvPr id="81" name="Straight Arrow Connector 80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3481030" y="4968423"/>
            <a:ext cx="304799" cy="228598"/>
            <a:chOff x="762000" y="6096002"/>
            <a:chExt cx="304799" cy="228598"/>
          </a:xfrm>
        </p:grpSpPr>
        <p:cxnSp>
          <p:nvCxnSpPr>
            <p:cNvPr id="84" name="Straight Arrow Connector 83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3938230" y="4968423"/>
            <a:ext cx="304799" cy="228598"/>
            <a:chOff x="762000" y="6096002"/>
            <a:chExt cx="304799" cy="228598"/>
          </a:xfrm>
        </p:grpSpPr>
        <p:cxnSp>
          <p:nvCxnSpPr>
            <p:cNvPr id="87" name="Straight Arrow Connector 86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4395429" y="4968423"/>
            <a:ext cx="304799" cy="228598"/>
            <a:chOff x="762000" y="6096002"/>
            <a:chExt cx="304799" cy="228598"/>
          </a:xfrm>
        </p:grpSpPr>
        <p:cxnSp>
          <p:nvCxnSpPr>
            <p:cNvPr id="90" name="Straight Arrow Connector 89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/>
          <p:nvPr/>
        </p:nvGrpSpPr>
        <p:grpSpPr>
          <a:xfrm>
            <a:off x="4852629" y="4968423"/>
            <a:ext cx="304799" cy="228598"/>
            <a:chOff x="762000" y="6096002"/>
            <a:chExt cx="304799" cy="228598"/>
          </a:xfrm>
        </p:grpSpPr>
        <p:cxnSp>
          <p:nvCxnSpPr>
            <p:cNvPr id="93" name="Straight Arrow Connector 92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5309829" y="4968423"/>
            <a:ext cx="304799" cy="228598"/>
            <a:chOff x="762000" y="6096002"/>
            <a:chExt cx="304799" cy="228598"/>
          </a:xfrm>
        </p:grpSpPr>
        <p:cxnSp>
          <p:nvCxnSpPr>
            <p:cNvPr id="96" name="Straight Arrow Connector 95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5767029" y="4968423"/>
            <a:ext cx="304799" cy="228598"/>
            <a:chOff x="762000" y="6096002"/>
            <a:chExt cx="304799" cy="228598"/>
          </a:xfrm>
        </p:grpSpPr>
        <p:cxnSp>
          <p:nvCxnSpPr>
            <p:cNvPr id="99" name="Straight Arrow Connector 98"/>
            <p:cNvCxnSpPr/>
            <p:nvPr/>
          </p:nvCxnSpPr>
          <p:spPr>
            <a:xfrm flipV="1">
              <a:off x="762000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rot="10800000" flipH="1" flipV="1">
              <a:off x="990599" y="6096002"/>
              <a:ext cx="76200" cy="228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13" name="Rectangle 112"/>
          <p:cNvSpPr>
            <a:spLocks noChangeAspect="1"/>
          </p:cNvSpPr>
          <p:nvPr/>
        </p:nvSpPr>
        <p:spPr>
          <a:xfrm>
            <a:off x="5995625" y="5065788"/>
            <a:ext cx="990600" cy="457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3"/>
                </a:solidFill>
              </a:rPr>
              <a:t>Total: 11</a:t>
            </a:r>
          </a:p>
        </p:txBody>
      </p:sp>
    </p:spTree>
    <p:extLst>
      <p:ext uri="{BB962C8B-B14F-4D97-AF65-F5344CB8AC3E}">
        <p14:creationId xmlns:p14="http://schemas.microsoft.com/office/powerpoint/2010/main" val="113543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4343400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0800000">
            <a:off x="29717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43434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0800000">
            <a:off x="29718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16001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228599" y="28575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16002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228600" y="14859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43434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>
            <a:off x="29718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0800000">
            <a:off x="16002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800000">
            <a:off x="228600" y="114300"/>
            <a:ext cx="1371600" cy="1371600"/>
          </a:xfrm>
          <a:prstGeom prst="rect">
            <a:avLst/>
          </a:prstGeom>
          <a:noFill/>
          <a:ln w="3175" cmpd="sng">
            <a:solidFill>
              <a:schemeClr val="tx1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13" idx="3"/>
          </p:cNvCxnSpPr>
          <p:nvPr/>
        </p:nvCxnSpPr>
        <p:spPr>
          <a:xfrm flipV="1">
            <a:off x="228600" y="1816512"/>
            <a:ext cx="1371600" cy="3551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600200" y="1485900"/>
            <a:ext cx="304800" cy="3306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905000" y="292512"/>
            <a:ext cx="1066800" cy="11933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 flipH="1" flipV="1">
            <a:off x="2971800" y="292509"/>
            <a:ext cx="1371600" cy="1524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 flipH="1" flipV="1">
            <a:off x="4343400" y="444912"/>
            <a:ext cx="457200" cy="10409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343400" y="1485901"/>
            <a:ext cx="457200" cy="6728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8" idx="3"/>
          </p:cNvCxnSpPr>
          <p:nvPr/>
        </p:nvCxnSpPr>
        <p:spPr>
          <a:xfrm flipH="1">
            <a:off x="2971798" y="2171700"/>
            <a:ext cx="1371602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667000" y="2628900"/>
            <a:ext cx="304798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667000" y="2857502"/>
            <a:ext cx="304798" cy="5333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971799" y="3390900"/>
            <a:ext cx="137160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343403" y="3848101"/>
            <a:ext cx="533399" cy="3810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>
            <a:grpSpLocks noChangeAspect="1"/>
          </p:cNvGrpSpPr>
          <p:nvPr/>
        </p:nvGrpSpPr>
        <p:grpSpPr>
          <a:xfrm>
            <a:off x="152400" y="4914900"/>
            <a:ext cx="685800" cy="685800"/>
            <a:chOff x="6477000" y="3086100"/>
            <a:chExt cx="1371600" cy="1371600"/>
          </a:xfrm>
        </p:grpSpPr>
        <p:sp>
          <p:nvSpPr>
            <p:cNvPr id="76" name="Rectangle 75"/>
            <p:cNvSpPr/>
            <p:nvPr/>
          </p:nvSpPr>
          <p:spPr>
            <a:xfrm rot="10800000">
              <a:off x="6477000" y="30861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Connector 76"/>
            <p:cNvCxnSpPr/>
            <p:nvPr/>
          </p:nvCxnSpPr>
          <p:spPr>
            <a:xfrm flipV="1">
              <a:off x="6781799" y="3264313"/>
              <a:ext cx="1066801" cy="11933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>
            <a:grpSpLocks noChangeAspect="1"/>
          </p:cNvGrpSpPr>
          <p:nvPr/>
        </p:nvGrpSpPr>
        <p:grpSpPr>
          <a:xfrm>
            <a:off x="914400" y="4914900"/>
            <a:ext cx="685800" cy="685800"/>
            <a:chOff x="3124200" y="266700"/>
            <a:chExt cx="1371600" cy="1371600"/>
          </a:xfrm>
        </p:grpSpPr>
        <p:sp>
          <p:nvSpPr>
            <p:cNvPr id="85" name="Rectangle 84"/>
            <p:cNvSpPr/>
            <p:nvPr/>
          </p:nvSpPr>
          <p:spPr>
            <a:xfrm rot="10800000">
              <a:off x="3124200" y="2667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Connector 85"/>
            <p:cNvCxnSpPr/>
            <p:nvPr/>
          </p:nvCxnSpPr>
          <p:spPr>
            <a:xfrm rot="10800000" flipH="1" flipV="1">
              <a:off x="3124200" y="444908"/>
              <a:ext cx="1371600" cy="15240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/>
          <p:cNvGrpSpPr>
            <a:grpSpLocks noChangeAspect="1"/>
          </p:cNvGrpSpPr>
          <p:nvPr/>
        </p:nvGrpSpPr>
        <p:grpSpPr>
          <a:xfrm>
            <a:off x="1676400" y="4914900"/>
            <a:ext cx="685800" cy="685800"/>
            <a:chOff x="4495800" y="266700"/>
            <a:chExt cx="1371600" cy="1371600"/>
          </a:xfrm>
        </p:grpSpPr>
        <p:sp>
          <p:nvSpPr>
            <p:cNvPr id="88" name="Rectangle 87"/>
            <p:cNvSpPr/>
            <p:nvPr/>
          </p:nvSpPr>
          <p:spPr>
            <a:xfrm rot="10800000">
              <a:off x="4495800" y="2667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/>
            <p:cNvCxnSpPr/>
            <p:nvPr/>
          </p:nvCxnSpPr>
          <p:spPr>
            <a:xfrm rot="10800000" flipH="1" flipV="1">
              <a:off x="4495800" y="597312"/>
              <a:ext cx="457200" cy="10409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/>
          <p:cNvGrpSpPr>
            <a:grpSpLocks noChangeAspect="1"/>
          </p:cNvGrpSpPr>
          <p:nvPr/>
        </p:nvGrpSpPr>
        <p:grpSpPr>
          <a:xfrm>
            <a:off x="2438400" y="4914900"/>
            <a:ext cx="685800" cy="685800"/>
            <a:chOff x="381000" y="1638300"/>
            <a:chExt cx="1371600" cy="1371600"/>
          </a:xfrm>
        </p:grpSpPr>
        <p:sp>
          <p:nvSpPr>
            <p:cNvPr id="91" name="Rectangle 90"/>
            <p:cNvSpPr/>
            <p:nvPr/>
          </p:nvSpPr>
          <p:spPr>
            <a:xfrm rot="10800000">
              <a:off x="381000" y="1638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>
              <a:stCxn id="91" idx="3"/>
            </p:cNvCxnSpPr>
            <p:nvPr/>
          </p:nvCxnSpPr>
          <p:spPr>
            <a:xfrm flipV="1">
              <a:off x="381000" y="1968912"/>
              <a:ext cx="1371600" cy="3551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>
            <a:grpSpLocks noChangeAspect="1"/>
          </p:cNvGrpSpPr>
          <p:nvPr/>
        </p:nvGrpSpPr>
        <p:grpSpPr>
          <a:xfrm>
            <a:off x="3200400" y="4914900"/>
            <a:ext cx="685800" cy="685800"/>
            <a:chOff x="6705600" y="2324100"/>
            <a:chExt cx="1371600" cy="1371600"/>
          </a:xfrm>
        </p:grpSpPr>
        <p:sp>
          <p:nvSpPr>
            <p:cNvPr id="94" name="Rectangle 93"/>
            <p:cNvSpPr/>
            <p:nvPr/>
          </p:nvSpPr>
          <p:spPr>
            <a:xfrm rot="10800000">
              <a:off x="6705600" y="23241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Connector 94"/>
            <p:cNvCxnSpPr/>
            <p:nvPr/>
          </p:nvCxnSpPr>
          <p:spPr>
            <a:xfrm flipV="1">
              <a:off x="6705600" y="2324100"/>
              <a:ext cx="304800" cy="33061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3962400" y="4914900"/>
            <a:ext cx="685800" cy="685800"/>
            <a:chOff x="6781800" y="1409700"/>
            <a:chExt cx="1371600" cy="1371600"/>
          </a:xfrm>
        </p:grpSpPr>
        <p:sp>
          <p:nvSpPr>
            <p:cNvPr id="98" name="Rectangle 97"/>
            <p:cNvSpPr/>
            <p:nvPr/>
          </p:nvSpPr>
          <p:spPr>
            <a:xfrm rot="10800000">
              <a:off x="6781800" y="14097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0" name="Straight Connector 99"/>
            <p:cNvCxnSpPr/>
            <p:nvPr/>
          </p:nvCxnSpPr>
          <p:spPr>
            <a:xfrm flipH="1">
              <a:off x="7848600" y="2552700"/>
              <a:ext cx="304798" cy="228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/>
          <p:cNvGrpSpPr>
            <a:grpSpLocks noChangeAspect="1"/>
          </p:cNvGrpSpPr>
          <p:nvPr/>
        </p:nvGrpSpPr>
        <p:grpSpPr>
          <a:xfrm>
            <a:off x="4724402" y="4914900"/>
            <a:ext cx="685801" cy="685800"/>
            <a:chOff x="3124198" y="1638300"/>
            <a:chExt cx="1371602" cy="1371600"/>
          </a:xfrm>
        </p:grpSpPr>
        <p:sp>
          <p:nvSpPr>
            <p:cNvPr id="102" name="Rectangle 101"/>
            <p:cNvSpPr/>
            <p:nvPr/>
          </p:nvSpPr>
          <p:spPr>
            <a:xfrm rot="10800000">
              <a:off x="3124200" y="1638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/>
            <p:nvPr/>
          </p:nvCxnSpPr>
          <p:spPr>
            <a:xfrm flipH="1">
              <a:off x="3124198" y="2324100"/>
              <a:ext cx="1371602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/>
          <p:cNvGrpSpPr>
            <a:grpSpLocks noChangeAspect="1"/>
          </p:cNvGrpSpPr>
          <p:nvPr/>
        </p:nvGrpSpPr>
        <p:grpSpPr>
          <a:xfrm>
            <a:off x="6248401" y="4914900"/>
            <a:ext cx="685800" cy="685800"/>
            <a:chOff x="1752599" y="3009900"/>
            <a:chExt cx="1371600" cy="1371600"/>
          </a:xfrm>
        </p:grpSpPr>
        <p:sp>
          <p:nvSpPr>
            <p:cNvPr id="105" name="Rectangle 104"/>
            <p:cNvSpPr/>
            <p:nvPr/>
          </p:nvSpPr>
          <p:spPr>
            <a:xfrm rot="10800000">
              <a:off x="1752599" y="3009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2819400" y="3009901"/>
              <a:ext cx="304798" cy="5333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>
            <a:grpSpLocks noChangeAspect="1"/>
          </p:cNvGrpSpPr>
          <p:nvPr/>
        </p:nvGrpSpPr>
        <p:grpSpPr>
          <a:xfrm>
            <a:off x="5486401" y="4914900"/>
            <a:ext cx="685800" cy="685800"/>
            <a:chOff x="4495800" y="1638300"/>
            <a:chExt cx="1371600" cy="1371600"/>
          </a:xfrm>
        </p:grpSpPr>
        <p:sp>
          <p:nvSpPr>
            <p:cNvPr id="108" name="Rectangle 107"/>
            <p:cNvSpPr/>
            <p:nvPr/>
          </p:nvSpPr>
          <p:spPr>
            <a:xfrm rot="10800000">
              <a:off x="4495800" y="16383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/>
            <p:cNvCxnSpPr/>
            <p:nvPr/>
          </p:nvCxnSpPr>
          <p:spPr>
            <a:xfrm flipH="1">
              <a:off x="4495800" y="1638300"/>
              <a:ext cx="457200" cy="67289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/>
          <p:cNvGrpSpPr>
            <a:grpSpLocks noChangeAspect="1"/>
          </p:cNvGrpSpPr>
          <p:nvPr/>
        </p:nvGrpSpPr>
        <p:grpSpPr>
          <a:xfrm>
            <a:off x="7010401" y="4914900"/>
            <a:ext cx="685800" cy="685800"/>
            <a:chOff x="3124199" y="3009900"/>
            <a:chExt cx="1371600" cy="1371600"/>
          </a:xfrm>
        </p:grpSpPr>
        <p:sp>
          <p:nvSpPr>
            <p:cNvPr id="111" name="Rectangle 110"/>
            <p:cNvSpPr/>
            <p:nvPr/>
          </p:nvSpPr>
          <p:spPr>
            <a:xfrm rot="10800000">
              <a:off x="3124199" y="3009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2" name="Straight Connector 111"/>
            <p:cNvCxnSpPr/>
            <p:nvPr/>
          </p:nvCxnSpPr>
          <p:spPr>
            <a:xfrm>
              <a:off x="3124199" y="3543300"/>
              <a:ext cx="1371600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/>
          <p:cNvGrpSpPr>
            <a:grpSpLocks noChangeAspect="1"/>
          </p:cNvGrpSpPr>
          <p:nvPr/>
        </p:nvGrpSpPr>
        <p:grpSpPr>
          <a:xfrm>
            <a:off x="7772400" y="4914900"/>
            <a:ext cx="685800" cy="685800"/>
            <a:chOff x="4495800" y="3009900"/>
            <a:chExt cx="1371600" cy="1371601"/>
          </a:xfrm>
        </p:grpSpPr>
        <p:sp>
          <p:nvSpPr>
            <p:cNvPr id="114" name="Rectangle 113"/>
            <p:cNvSpPr/>
            <p:nvPr/>
          </p:nvSpPr>
          <p:spPr>
            <a:xfrm rot="10800000">
              <a:off x="4495800" y="3009900"/>
              <a:ext cx="1371600" cy="137160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/>
            <p:cNvCxnSpPr/>
            <p:nvPr/>
          </p:nvCxnSpPr>
          <p:spPr>
            <a:xfrm>
              <a:off x="4495801" y="4000500"/>
              <a:ext cx="533399" cy="3810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818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Extreme Scale: Threads, Threads Threads!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clear trend in supercomputing is ever increasing parallelism</a:t>
            </a:r>
          </a:p>
          <a:p>
            <a:r>
              <a:rPr lang="en-US" dirty="0" smtClean="0"/>
              <a:t>Clock increases are long gone</a:t>
            </a:r>
          </a:p>
          <a:p>
            <a:pPr lvl="1"/>
            <a:r>
              <a:rPr lang="en-US" dirty="0" smtClean="0"/>
              <a:t>“The Free Lunch Is Over” (Herb Sutter)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407249"/>
            <a:ext cx="4685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*Source: Scientific Discovery at the Exascale, Ahern, </a:t>
            </a:r>
            <a:r>
              <a:rPr lang="en-US" sz="1200" dirty="0" err="1" smtClean="0"/>
              <a:t>Shoshani</a:t>
            </a:r>
            <a:r>
              <a:rPr lang="en-US" sz="1200" dirty="0" smtClean="0"/>
              <a:t>, Ma, et al.</a:t>
            </a:r>
            <a:endParaRPr lang="en-US" sz="1200" dirty="0"/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4979107"/>
              </p:ext>
            </p:extLst>
          </p:nvPr>
        </p:nvGraphicFramePr>
        <p:xfrm>
          <a:off x="304800" y="2460978"/>
          <a:ext cx="8305802" cy="1819204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1524000"/>
                <a:gridCol w="1828800"/>
                <a:gridCol w="2438400"/>
                <a:gridCol w="2514602"/>
              </a:tblGrid>
              <a:tr h="412044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Jaguar – XT5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Titan – XK7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Exascale*</a:t>
                      </a:r>
                      <a:endParaRPr lang="en-US" sz="1700" dirty="0"/>
                    </a:p>
                  </a:txBody>
                  <a:tcPr marT="50800" marB="50800"/>
                </a:tc>
              </a:tr>
              <a:tr h="61976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Cores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224,256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299,008 and</a:t>
                      </a:r>
                    </a:p>
                    <a:p>
                      <a:r>
                        <a:rPr lang="en-US" sz="1700" dirty="0" smtClean="0"/>
                        <a:t>18,688 </a:t>
                      </a:r>
                      <a:r>
                        <a:rPr lang="en-US" sz="1700" dirty="0" err="1" smtClean="0"/>
                        <a:t>gpu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 billion</a:t>
                      </a:r>
                      <a:endParaRPr lang="en-US" sz="1700" dirty="0"/>
                    </a:p>
                  </a:txBody>
                  <a:tcPr marT="50800" marB="50800"/>
                </a:tc>
              </a:tr>
              <a:tr h="375356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Concurrency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224,256 way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70</a:t>
                      </a:r>
                      <a:r>
                        <a:rPr lang="en-US" sz="1700" baseline="0" dirty="0" smtClean="0"/>
                        <a:t> – 500 million </a:t>
                      </a:r>
                      <a:r>
                        <a:rPr lang="en-US" sz="1700" dirty="0" smtClean="0"/>
                        <a:t>way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10 – 100 </a:t>
                      </a:r>
                      <a:r>
                        <a:rPr lang="en-US" sz="1700" baseline="0" dirty="0" smtClean="0"/>
                        <a:t>billion way</a:t>
                      </a:r>
                      <a:endParaRPr lang="en-US" sz="1700" dirty="0"/>
                    </a:p>
                  </a:txBody>
                  <a:tcPr marT="50800" marB="50800"/>
                </a:tc>
              </a:tr>
              <a:tr h="412044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Memory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300 Terabytes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700</a:t>
                      </a:r>
                      <a:r>
                        <a:rPr lang="en-US" sz="1700" baseline="0" dirty="0" smtClean="0"/>
                        <a:t> Terabytes</a:t>
                      </a:r>
                      <a:endParaRPr lang="en-US" sz="1700" dirty="0"/>
                    </a:p>
                  </a:txBody>
                  <a:tcPr marT="50800" marB="50800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128 </a:t>
                      </a:r>
                      <a:r>
                        <a:rPr lang="en-US" sz="1700" dirty="0" err="1" smtClean="0"/>
                        <a:t>Petabytes</a:t>
                      </a:r>
                      <a:endParaRPr lang="en-US" sz="1700" dirty="0"/>
                    </a:p>
                  </a:txBody>
                  <a:tcPr marT="50800" marB="5080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461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Architectures to Support?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GPU (NVIDIA)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Sub-architectures:</a:t>
            </a:r>
          </a:p>
          <a:p>
            <a:pPr lvl="1"/>
            <a:r>
              <a:rPr lang="en-US" dirty="0" smtClean="0"/>
              <a:t>Fermi, </a:t>
            </a:r>
            <a:r>
              <a:rPr lang="en-US" dirty="0" err="1" smtClean="0"/>
              <a:t>Kepler</a:t>
            </a:r>
            <a:r>
              <a:rPr lang="en-US" dirty="0" smtClean="0"/>
              <a:t>, Maxwell</a:t>
            </a:r>
          </a:p>
          <a:p>
            <a:r>
              <a:rPr lang="en-US" dirty="0" smtClean="0"/>
              <a:t>Multiple Memory Types:</a:t>
            </a:r>
          </a:p>
          <a:p>
            <a:pPr lvl="1"/>
            <a:r>
              <a:rPr lang="en-US" dirty="0" smtClean="0"/>
              <a:t>Global, shared, constant, texture</a:t>
            </a:r>
          </a:p>
          <a:p>
            <a:r>
              <a:rPr lang="en-US" dirty="0" smtClean="0"/>
              <a:t>Memory Amount: </a:t>
            </a:r>
            <a:r>
              <a:rPr lang="en-US" sz="2000" dirty="0" smtClean="0"/>
              <a:t>Up to 12 GB</a:t>
            </a:r>
            <a:endParaRPr lang="en-US" dirty="0" smtClean="0"/>
          </a:p>
          <a:p>
            <a:r>
              <a:rPr lang="en-US" dirty="0" smtClean="0"/>
              <a:t>1000s of threads</a:t>
            </a:r>
          </a:p>
          <a:p>
            <a:pPr lvl="1"/>
            <a:r>
              <a:rPr lang="en-US" dirty="0" smtClean="0"/>
              <a:t>Grids, blocks, and warps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CPU/MIC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 smtClean="0"/>
              <a:t>Mulple</a:t>
            </a:r>
            <a:r>
              <a:rPr lang="en-US" dirty="0" smtClean="0"/>
              <a:t> ISAs:</a:t>
            </a:r>
          </a:p>
          <a:p>
            <a:pPr lvl="1"/>
            <a:r>
              <a:rPr lang="en-US" dirty="0" smtClean="0"/>
              <a:t>Vector unit widths: 2,4,8 / 16</a:t>
            </a:r>
          </a:p>
          <a:p>
            <a:r>
              <a:rPr lang="en-US" dirty="0" smtClean="0"/>
              <a:t>Single Memory Type</a:t>
            </a:r>
          </a:p>
          <a:p>
            <a:pPr lvl="1"/>
            <a:r>
              <a:rPr lang="en-US" dirty="0" smtClean="0"/>
              <a:t>Except when not (cache, HSM)</a:t>
            </a:r>
          </a:p>
          <a:p>
            <a:r>
              <a:rPr lang="en-US" dirty="0" smtClean="0"/>
              <a:t>Larger Memory Size</a:t>
            </a:r>
          </a:p>
          <a:p>
            <a:r>
              <a:rPr lang="en-US" dirty="0" smtClean="0"/>
              <a:t>Up to 60/260 threads</a:t>
            </a:r>
          </a:p>
          <a:p>
            <a:pPr lvl="1"/>
            <a:r>
              <a:rPr lang="en-US" dirty="0" smtClean="0"/>
              <a:t>No explicit organization</a:t>
            </a:r>
            <a:endParaRPr lang="en-US" dirty="0"/>
          </a:p>
        </p:txBody>
      </p:sp>
      <p:pic>
        <p:nvPicPr>
          <p:cNvPr id="7" name="Picture 6" descr="nvidia-k6000-2013-07-24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4" y="3974690"/>
            <a:ext cx="3173506" cy="1740310"/>
          </a:xfrm>
          <a:prstGeom prst="rect">
            <a:avLst/>
          </a:prstGeom>
        </p:spPr>
      </p:pic>
      <p:pic>
        <p:nvPicPr>
          <p:cNvPr id="8" name="Picture 7" descr="_423047_i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983" y="4042169"/>
            <a:ext cx="1905000" cy="1633538"/>
          </a:xfrm>
          <a:prstGeom prst="rect">
            <a:avLst/>
          </a:prstGeom>
        </p:spPr>
      </p:pic>
      <p:pic>
        <p:nvPicPr>
          <p:cNvPr id="9" name="Picture 8" descr="Xeon_Phi_Active_Angl_Wh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985" y="3924301"/>
            <a:ext cx="2692017" cy="17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9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Portability</a:t>
            </a:r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38100" y="1481366"/>
            <a:ext cx="9067800" cy="2752271"/>
            <a:chOff x="0" y="2086429"/>
            <a:chExt cx="9067800" cy="2752271"/>
          </a:xfrm>
        </p:grpSpPr>
        <p:sp>
          <p:nvSpPr>
            <p:cNvPr id="3" name="Rectangle 2"/>
            <p:cNvSpPr/>
            <p:nvPr/>
          </p:nvSpPr>
          <p:spPr>
            <a:xfrm>
              <a:off x="1600200" y="2095500"/>
              <a:ext cx="14859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CPU</a:t>
              </a:r>
              <a:endPara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467100" y="2095500"/>
              <a:ext cx="14859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GPU</a:t>
              </a:r>
              <a:endPara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5334000" y="2095500"/>
              <a:ext cx="14859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MIC</a:t>
              </a:r>
              <a:endPara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181100" y="4152900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A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552700" y="4152900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B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924300" y="4152900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C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295900" y="4152900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D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667500" y="4152900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E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039100" y="4152900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2" name="Straight Connector 11"/>
            <p:cNvCxnSpPr>
              <a:stCxn id="3" idx="2"/>
              <a:endCxn id="6" idx="0"/>
            </p:cNvCxnSpPr>
            <p:nvPr/>
          </p:nvCxnSpPr>
          <p:spPr>
            <a:xfrm flipH="1">
              <a:off x="1695450" y="2438400"/>
              <a:ext cx="6477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3" idx="2"/>
              <a:endCxn id="7" idx="0"/>
            </p:cNvCxnSpPr>
            <p:nvPr/>
          </p:nvCxnSpPr>
          <p:spPr>
            <a:xfrm>
              <a:off x="2343150" y="2438400"/>
              <a:ext cx="7239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3" idx="2"/>
              <a:endCxn id="8" idx="0"/>
            </p:cNvCxnSpPr>
            <p:nvPr/>
          </p:nvCxnSpPr>
          <p:spPr>
            <a:xfrm>
              <a:off x="2343150" y="2438400"/>
              <a:ext cx="20955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3" idx="2"/>
              <a:endCxn id="9" idx="0"/>
            </p:cNvCxnSpPr>
            <p:nvPr/>
          </p:nvCxnSpPr>
          <p:spPr>
            <a:xfrm>
              <a:off x="2343150" y="2438400"/>
              <a:ext cx="34671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3" idx="2"/>
              <a:endCxn id="10" idx="0"/>
            </p:cNvCxnSpPr>
            <p:nvPr/>
          </p:nvCxnSpPr>
          <p:spPr>
            <a:xfrm>
              <a:off x="2343150" y="2438400"/>
              <a:ext cx="48387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3" idx="2"/>
              <a:endCxn id="11" idx="0"/>
            </p:cNvCxnSpPr>
            <p:nvPr/>
          </p:nvCxnSpPr>
          <p:spPr>
            <a:xfrm>
              <a:off x="2343150" y="2438400"/>
              <a:ext cx="62103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4" idx="2"/>
              <a:endCxn id="6" idx="0"/>
            </p:cNvCxnSpPr>
            <p:nvPr/>
          </p:nvCxnSpPr>
          <p:spPr>
            <a:xfrm flipH="1">
              <a:off x="1695450" y="2438400"/>
              <a:ext cx="25146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4" idx="2"/>
              <a:endCxn id="7" idx="0"/>
            </p:cNvCxnSpPr>
            <p:nvPr/>
          </p:nvCxnSpPr>
          <p:spPr>
            <a:xfrm flipH="1">
              <a:off x="3067050" y="2438400"/>
              <a:ext cx="11430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4" idx="2"/>
              <a:endCxn id="8" idx="0"/>
            </p:cNvCxnSpPr>
            <p:nvPr/>
          </p:nvCxnSpPr>
          <p:spPr>
            <a:xfrm>
              <a:off x="4210050" y="2438400"/>
              <a:ext cx="2286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4" idx="2"/>
              <a:endCxn id="9" idx="0"/>
            </p:cNvCxnSpPr>
            <p:nvPr/>
          </p:nvCxnSpPr>
          <p:spPr>
            <a:xfrm>
              <a:off x="4210050" y="2438400"/>
              <a:ext cx="16002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4" idx="2"/>
              <a:endCxn id="11" idx="0"/>
            </p:cNvCxnSpPr>
            <p:nvPr/>
          </p:nvCxnSpPr>
          <p:spPr>
            <a:xfrm>
              <a:off x="4210050" y="2438400"/>
              <a:ext cx="43434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4" idx="2"/>
              <a:endCxn id="10" idx="0"/>
            </p:cNvCxnSpPr>
            <p:nvPr/>
          </p:nvCxnSpPr>
          <p:spPr>
            <a:xfrm>
              <a:off x="4210050" y="2438400"/>
              <a:ext cx="29718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5" idx="2"/>
              <a:endCxn id="11" idx="0"/>
            </p:cNvCxnSpPr>
            <p:nvPr/>
          </p:nvCxnSpPr>
          <p:spPr>
            <a:xfrm>
              <a:off x="6076950" y="2438400"/>
              <a:ext cx="24765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5" idx="2"/>
              <a:endCxn id="10" idx="0"/>
            </p:cNvCxnSpPr>
            <p:nvPr/>
          </p:nvCxnSpPr>
          <p:spPr>
            <a:xfrm>
              <a:off x="6076950" y="2438400"/>
              <a:ext cx="11049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5" idx="2"/>
              <a:endCxn id="9" idx="0"/>
            </p:cNvCxnSpPr>
            <p:nvPr/>
          </p:nvCxnSpPr>
          <p:spPr>
            <a:xfrm flipH="1">
              <a:off x="5810250" y="2438400"/>
              <a:ext cx="2667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5" idx="2"/>
              <a:endCxn id="8" idx="0"/>
            </p:cNvCxnSpPr>
            <p:nvPr/>
          </p:nvCxnSpPr>
          <p:spPr>
            <a:xfrm flipH="1">
              <a:off x="4438650" y="2438400"/>
              <a:ext cx="16383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5" idx="2"/>
              <a:endCxn id="7" idx="0"/>
            </p:cNvCxnSpPr>
            <p:nvPr/>
          </p:nvCxnSpPr>
          <p:spPr>
            <a:xfrm flipH="1">
              <a:off x="3067050" y="2438400"/>
              <a:ext cx="30099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5" idx="2"/>
              <a:endCxn id="6" idx="0"/>
            </p:cNvCxnSpPr>
            <p:nvPr/>
          </p:nvCxnSpPr>
          <p:spPr>
            <a:xfrm flipH="1">
              <a:off x="1695450" y="2438400"/>
              <a:ext cx="4381500" cy="1714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775" y="4367615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latin typeface="Calibri"/>
                </a:rPr>
                <a:t>Algorithm</a:t>
              </a:r>
              <a:endParaRPr lang="en-US" dirty="0">
                <a:latin typeface="Calibri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0" y="2086429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latin typeface="Calibri"/>
                </a:rPr>
                <a:t>Architecture</a:t>
              </a:r>
              <a:endParaRPr lang="en-US" dirty="0">
                <a:latin typeface="Calibri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00900" y="2104709"/>
              <a:ext cx="14859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???</a:t>
              </a:r>
              <a:endPara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cxnSp>
          <p:nvCxnSpPr>
            <p:cNvPr id="33" name="Straight Connector 32"/>
            <p:cNvCxnSpPr>
              <a:stCxn id="32" idx="2"/>
              <a:endCxn id="6" idx="0"/>
            </p:cNvCxnSpPr>
            <p:nvPr/>
          </p:nvCxnSpPr>
          <p:spPr>
            <a:xfrm flipH="1">
              <a:off x="1695450" y="2447609"/>
              <a:ext cx="6248400" cy="17052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32" idx="2"/>
              <a:endCxn id="7" idx="0"/>
            </p:cNvCxnSpPr>
            <p:nvPr/>
          </p:nvCxnSpPr>
          <p:spPr>
            <a:xfrm flipH="1">
              <a:off x="3067050" y="2447609"/>
              <a:ext cx="4876800" cy="17052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32" idx="2"/>
              <a:endCxn id="8" idx="0"/>
            </p:cNvCxnSpPr>
            <p:nvPr/>
          </p:nvCxnSpPr>
          <p:spPr>
            <a:xfrm flipH="1">
              <a:off x="4438650" y="2447609"/>
              <a:ext cx="3505200" cy="17052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32" idx="2"/>
              <a:endCxn id="9" idx="0"/>
            </p:cNvCxnSpPr>
            <p:nvPr/>
          </p:nvCxnSpPr>
          <p:spPr>
            <a:xfrm flipH="1">
              <a:off x="5810250" y="2447609"/>
              <a:ext cx="2133600" cy="17052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32" idx="2"/>
              <a:endCxn id="10" idx="0"/>
            </p:cNvCxnSpPr>
            <p:nvPr/>
          </p:nvCxnSpPr>
          <p:spPr>
            <a:xfrm flipH="1">
              <a:off x="7181850" y="2447609"/>
              <a:ext cx="762000" cy="17052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32" idx="2"/>
              <a:endCxn id="11" idx="0"/>
            </p:cNvCxnSpPr>
            <p:nvPr/>
          </p:nvCxnSpPr>
          <p:spPr>
            <a:xfrm>
              <a:off x="7943850" y="2447609"/>
              <a:ext cx="609600" cy="17052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325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Portability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38100" y="1481366"/>
            <a:ext cx="9067800" cy="2752271"/>
            <a:chOff x="0" y="3193546"/>
            <a:chExt cx="9067800" cy="2752271"/>
          </a:xfrm>
        </p:grpSpPr>
        <p:sp>
          <p:nvSpPr>
            <p:cNvPr id="3" name="Rectangle 2"/>
            <p:cNvSpPr/>
            <p:nvPr/>
          </p:nvSpPr>
          <p:spPr>
            <a:xfrm>
              <a:off x="1600200" y="3202617"/>
              <a:ext cx="14859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CPU</a:t>
              </a:r>
              <a:endPara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467100" y="3202617"/>
              <a:ext cx="14859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GPU</a:t>
              </a:r>
              <a:endPara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5334000" y="3202617"/>
              <a:ext cx="14859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MIC</a:t>
              </a:r>
              <a:endPara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181100" y="5260017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A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552700" y="5260017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B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924300" y="5260017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C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295900" y="5260017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D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667500" y="5260017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E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039100" y="5260017"/>
              <a:ext cx="10287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2" name="Straight Connector 11"/>
            <p:cNvCxnSpPr>
              <a:stCxn id="3" idx="2"/>
              <a:endCxn id="25" idx="0"/>
            </p:cNvCxnSpPr>
            <p:nvPr/>
          </p:nvCxnSpPr>
          <p:spPr>
            <a:xfrm>
              <a:off x="2343150" y="3545517"/>
              <a:ext cx="2781300" cy="5287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4" idx="2"/>
              <a:endCxn id="25" idx="0"/>
            </p:cNvCxnSpPr>
            <p:nvPr/>
          </p:nvCxnSpPr>
          <p:spPr>
            <a:xfrm>
              <a:off x="4210050" y="3545517"/>
              <a:ext cx="914400" cy="5287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25" idx="2"/>
              <a:endCxn id="11" idx="0"/>
            </p:cNvCxnSpPr>
            <p:nvPr/>
          </p:nvCxnSpPr>
          <p:spPr>
            <a:xfrm>
              <a:off x="5124450" y="4760090"/>
              <a:ext cx="3429000" cy="499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5" idx="2"/>
              <a:endCxn id="25" idx="0"/>
            </p:cNvCxnSpPr>
            <p:nvPr/>
          </p:nvCxnSpPr>
          <p:spPr>
            <a:xfrm flipH="1">
              <a:off x="5124450" y="3545517"/>
              <a:ext cx="952500" cy="5287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775" y="5474732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latin typeface="Calibri"/>
                </a:rPr>
                <a:t>Algorithm</a:t>
              </a:r>
              <a:endParaRPr lang="en-US" dirty="0">
                <a:latin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0" y="3193546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 smtClean="0">
                  <a:latin typeface="Calibri"/>
                </a:rPr>
                <a:t>Backend</a:t>
              </a:r>
              <a:endParaRPr lang="en-US" dirty="0">
                <a:latin typeface="Calibri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200900" y="3211826"/>
              <a:ext cx="1485900" cy="342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???</a:t>
              </a:r>
              <a:endParaRPr lang="en-US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cxnSp>
          <p:nvCxnSpPr>
            <p:cNvPr id="19" name="Straight Connector 18"/>
            <p:cNvCxnSpPr>
              <a:stCxn id="25" idx="2"/>
              <a:endCxn id="6" idx="0"/>
            </p:cNvCxnSpPr>
            <p:nvPr/>
          </p:nvCxnSpPr>
          <p:spPr>
            <a:xfrm flipH="1">
              <a:off x="1695450" y="4760090"/>
              <a:ext cx="3429000" cy="499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25" idx="2"/>
              <a:endCxn id="7" idx="0"/>
            </p:cNvCxnSpPr>
            <p:nvPr/>
          </p:nvCxnSpPr>
          <p:spPr>
            <a:xfrm flipH="1">
              <a:off x="3067050" y="4760090"/>
              <a:ext cx="2057400" cy="499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25" idx="2"/>
              <a:endCxn id="8" idx="0"/>
            </p:cNvCxnSpPr>
            <p:nvPr/>
          </p:nvCxnSpPr>
          <p:spPr>
            <a:xfrm flipH="1">
              <a:off x="4438650" y="4760090"/>
              <a:ext cx="685800" cy="499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25" idx="2"/>
              <a:endCxn id="9" idx="0"/>
            </p:cNvCxnSpPr>
            <p:nvPr/>
          </p:nvCxnSpPr>
          <p:spPr>
            <a:xfrm>
              <a:off x="5124450" y="4760090"/>
              <a:ext cx="685800" cy="499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25" idx="2"/>
              <a:endCxn id="10" idx="0"/>
            </p:cNvCxnSpPr>
            <p:nvPr/>
          </p:nvCxnSpPr>
          <p:spPr>
            <a:xfrm>
              <a:off x="5124450" y="4760090"/>
              <a:ext cx="2057400" cy="4999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8" idx="2"/>
              <a:endCxn id="25" idx="0"/>
            </p:cNvCxnSpPr>
            <p:nvPr/>
          </p:nvCxnSpPr>
          <p:spPr>
            <a:xfrm flipH="1">
              <a:off x="5124450" y="3554726"/>
              <a:ext cx="2819400" cy="5195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>
              <a:spLocks noChangeAspect="1"/>
            </p:cNvSpPr>
            <p:nvPr/>
          </p:nvSpPr>
          <p:spPr>
            <a:xfrm>
              <a:off x="4438650" y="4074290"/>
              <a:ext cx="13716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VTK-m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999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VTK-m Framework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19314" y="838200"/>
            <a:ext cx="8229600" cy="4876800"/>
            <a:chOff x="419314" y="1150512"/>
            <a:chExt cx="8229600" cy="4876800"/>
          </a:xfrm>
        </p:grpSpPr>
        <p:sp>
          <p:nvSpPr>
            <p:cNvPr id="3" name="Rounded Rectangle 2"/>
            <p:cNvSpPr/>
            <p:nvPr/>
          </p:nvSpPr>
          <p:spPr bwMode="auto">
            <a:xfrm>
              <a:off x="5181600" y="1302912"/>
              <a:ext cx="2248114" cy="4648200"/>
            </a:xfrm>
            <a:prstGeom prst="roundRect">
              <a:avLst/>
            </a:prstGeom>
            <a:solidFill>
              <a:schemeClr val="accent5"/>
            </a:solidFill>
            <a:ln w="127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Execution Environment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/>
                <a:cs typeface="Calibri"/>
              </a:endParaRPr>
            </a:p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latin typeface="Calibri"/>
                  <a:cs typeface="Calibri"/>
                </a:rPr>
                <a:t>Cell Operations</a:t>
              </a:r>
            </a:p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Field</a:t>
              </a:r>
              <a:r>
                <a:rPr kumimoji="0" lang="en-US" sz="16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 Operations</a:t>
              </a:r>
            </a:p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latin typeface="Calibri"/>
                  <a:cs typeface="Calibri"/>
                </a:rPr>
                <a:t>Basic Math</a:t>
              </a:r>
            </a:p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Make Cells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4" name="Rounded Rectangle 3"/>
            <p:cNvSpPr/>
            <p:nvPr/>
          </p:nvSpPr>
          <p:spPr bwMode="auto">
            <a:xfrm>
              <a:off x="2552914" y="1302912"/>
              <a:ext cx="2247686" cy="4648200"/>
            </a:xfrm>
            <a:prstGeom prst="roundRect">
              <a:avLst/>
            </a:prstGeom>
            <a:solidFill>
              <a:schemeClr val="accent5"/>
            </a:solidFill>
            <a:ln w="127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Control Environment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/>
                <a:cs typeface="Calibri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Grid Topology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latin typeface="Calibri"/>
                  <a:cs typeface="Calibri"/>
                </a:rPr>
                <a:t>Array Handle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Invoke</a:t>
              </a: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4324564" y="2369712"/>
              <a:ext cx="1333500" cy="2514600"/>
            </a:xfrm>
            <a:prstGeom prst="roundRect">
              <a:avLst/>
            </a:prstGeom>
            <a:solidFill>
              <a:srgbClr val="008040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Device Adapter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latin typeface="Calibri"/>
                  <a:cs typeface="Calibri"/>
                </a:rPr>
                <a:t>Allocate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latin typeface="Calibri"/>
                  <a:cs typeface="Calibri"/>
                </a:rPr>
                <a:t>Transfer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Schedule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latin typeface="Calibri"/>
                  <a:cs typeface="Calibri"/>
                </a:rPr>
                <a:t>Sort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…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8115514" y="2484012"/>
              <a:ext cx="533400" cy="220980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rPr>
                <a:t>Worklet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19314" y="1150512"/>
              <a:ext cx="2133600" cy="1371600"/>
              <a:chOff x="0" y="990600"/>
              <a:chExt cx="2133600" cy="1371600"/>
            </a:xfrm>
          </p:grpSpPr>
          <p:pic>
            <p:nvPicPr>
              <p:cNvPr id="8" name="Picture 7" descr="Capture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990600"/>
                <a:ext cx="1667510" cy="1371600"/>
              </a:xfrm>
              <a:prstGeom prst="rect">
                <a:avLst/>
              </a:prstGeom>
            </p:spPr>
          </p:pic>
          <p:cxnSp>
            <p:nvCxnSpPr>
              <p:cNvPr id="9" name="Straight Arrow Connector 8"/>
              <p:cNvCxnSpPr/>
              <p:nvPr/>
            </p:nvCxnSpPr>
            <p:spPr bwMode="auto">
              <a:xfrm>
                <a:off x="1524000" y="1676400"/>
                <a:ext cx="60960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0" name="Group 9"/>
            <p:cNvGrpSpPr/>
            <p:nvPr/>
          </p:nvGrpSpPr>
          <p:grpSpPr>
            <a:xfrm>
              <a:off x="419314" y="4655712"/>
              <a:ext cx="2133600" cy="1371600"/>
              <a:chOff x="0" y="4495800"/>
              <a:chExt cx="2133600" cy="1371600"/>
            </a:xfrm>
          </p:grpSpPr>
          <p:pic>
            <p:nvPicPr>
              <p:cNvPr id="11" name="Picture 10" descr="Clip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4495800"/>
                <a:ext cx="1731645" cy="1371600"/>
              </a:xfrm>
              <a:prstGeom prst="rect">
                <a:avLst/>
              </a:prstGeom>
            </p:spPr>
          </p:pic>
          <p:cxnSp>
            <p:nvCxnSpPr>
              <p:cNvPr id="12" name="Straight Arrow Connector 11"/>
              <p:cNvCxnSpPr/>
              <p:nvPr/>
            </p:nvCxnSpPr>
            <p:spPr bwMode="auto">
              <a:xfrm flipH="1">
                <a:off x="1524000" y="5181600"/>
                <a:ext cx="60960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13" name="Elbow Connector 12"/>
            <p:cNvCxnSpPr>
              <a:endCxn id="6" idx="0"/>
            </p:cNvCxnSpPr>
            <p:nvPr/>
          </p:nvCxnSpPr>
          <p:spPr bwMode="auto">
            <a:xfrm>
              <a:off x="7429714" y="1836312"/>
              <a:ext cx="952500" cy="647700"/>
            </a:xfrm>
            <a:prstGeom prst="bentConnector2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Elbow Connector 13"/>
            <p:cNvCxnSpPr>
              <a:stCxn id="6" idx="2"/>
            </p:cNvCxnSpPr>
            <p:nvPr/>
          </p:nvCxnSpPr>
          <p:spPr bwMode="auto">
            <a:xfrm rot="5400000">
              <a:off x="7582114" y="4541412"/>
              <a:ext cx="647700" cy="952500"/>
            </a:xfrm>
            <a:prstGeom prst="bentConnector2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15" name="Picture 14" descr="Captur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29714" y="1536345"/>
              <a:ext cx="292467" cy="301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605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113904" y="1"/>
            <a:ext cx="1819847" cy="5789831"/>
            <a:chOff x="1113902" y="0"/>
            <a:chExt cx="1819847" cy="5789831"/>
          </a:xfrm>
        </p:grpSpPr>
        <p:pic>
          <p:nvPicPr>
            <p:cNvPr id="14" name="Picture 13" descr="MC_CUDA_SDK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902" y="0"/>
              <a:ext cx="874522" cy="565785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782134" y="5143500"/>
              <a:ext cx="11516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CUDA SDK</a:t>
              </a:r>
            </a:p>
            <a:p>
              <a:r>
                <a:rPr lang="en-US" dirty="0" smtClean="0"/>
                <a:t>561 Lines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047651" y="1"/>
            <a:ext cx="1320096" cy="5419421"/>
            <a:chOff x="4047651" y="0"/>
            <a:chExt cx="1320096" cy="5419421"/>
          </a:xfrm>
        </p:grpSpPr>
        <p:pic>
          <p:nvPicPr>
            <p:cNvPr id="15" name="Picture 14" descr="MC_PISTO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7651" y="0"/>
              <a:ext cx="1131570" cy="509625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298223" y="4773090"/>
              <a:ext cx="10695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PISTON</a:t>
              </a:r>
            </a:p>
            <a:p>
              <a:r>
                <a:rPr lang="en-US" dirty="0" smtClean="0"/>
                <a:t>505 Lines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481651" y="1"/>
            <a:ext cx="1548449" cy="3199031"/>
            <a:chOff x="6481649" y="0"/>
            <a:chExt cx="1548449" cy="3199031"/>
          </a:xfrm>
        </p:grpSpPr>
        <p:pic>
          <p:nvPicPr>
            <p:cNvPr id="16" name="Picture 15" descr="MC_VTK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649" y="0"/>
              <a:ext cx="701294" cy="286105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960574" y="2552700"/>
              <a:ext cx="10695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VTK-m</a:t>
              </a:r>
            </a:p>
            <a:p>
              <a:r>
                <a:rPr lang="en-US" dirty="0" smtClean="0"/>
                <a:t>283 Lines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9514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13904" y="1"/>
            <a:ext cx="1819847" cy="5789831"/>
            <a:chOff x="1609153" y="0"/>
            <a:chExt cx="1819847" cy="5789831"/>
          </a:xfrm>
        </p:grpSpPr>
        <p:pic>
          <p:nvPicPr>
            <p:cNvPr id="18" name="Picture 17" descr="MC_CUDA_SDK_blu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153" y="0"/>
              <a:ext cx="874522" cy="565785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277385" y="5143500"/>
              <a:ext cx="11516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CUDA SDK</a:t>
              </a:r>
            </a:p>
            <a:p>
              <a:r>
                <a:rPr lang="en-US" dirty="0" smtClean="0"/>
                <a:t>561 Lines</a:t>
              </a: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47651" y="1"/>
            <a:ext cx="1320096" cy="5419421"/>
            <a:chOff x="4092828" y="0"/>
            <a:chExt cx="1320096" cy="5419421"/>
          </a:xfrm>
        </p:grpSpPr>
        <p:pic>
          <p:nvPicPr>
            <p:cNvPr id="17" name="Picture 16" descr="MC_PISTON_blu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2828" y="0"/>
              <a:ext cx="1131570" cy="509625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343400" y="4773090"/>
              <a:ext cx="10695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PISTON</a:t>
              </a:r>
            </a:p>
            <a:p>
              <a:r>
                <a:rPr lang="en-US" dirty="0" smtClean="0"/>
                <a:t>505 Lines</a:t>
              </a: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481651" y="1"/>
            <a:ext cx="1548449" cy="3199031"/>
            <a:chOff x="6833551" y="0"/>
            <a:chExt cx="1548449" cy="3199031"/>
          </a:xfrm>
        </p:grpSpPr>
        <p:pic>
          <p:nvPicPr>
            <p:cNvPr id="19" name="Picture 18" descr="MC_VTKm_blur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3551" y="0"/>
              <a:ext cx="701294" cy="286105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312476" y="2552700"/>
              <a:ext cx="10695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VTK-m</a:t>
              </a:r>
            </a:p>
            <a:p>
              <a:r>
                <a:rPr lang="en-US" dirty="0" smtClean="0"/>
                <a:t>283 Lines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65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600200" y="543093"/>
            <a:ext cx="5943600" cy="2485522"/>
            <a:chOff x="1600200" y="371978"/>
            <a:chExt cx="5943600" cy="2485522"/>
          </a:xfrm>
        </p:grpSpPr>
        <p:sp>
          <p:nvSpPr>
            <p:cNvPr id="4" name="Rectangle 3"/>
            <p:cNvSpPr/>
            <p:nvPr/>
          </p:nvSpPr>
          <p:spPr>
            <a:xfrm>
              <a:off x="1600200" y="371978"/>
              <a:ext cx="5943600" cy="24855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" name="Picture 1" descr="ContourTime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876300"/>
              <a:ext cx="5791200" cy="18669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792637" y="371978"/>
              <a:ext cx="15587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Contour Times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600200" y="3571708"/>
            <a:ext cx="5943600" cy="1600200"/>
            <a:chOff x="1600200" y="3543300"/>
            <a:chExt cx="5943600" cy="1600200"/>
          </a:xfrm>
        </p:grpSpPr>
        <p:sp>
          <p:nvSpPr>
            <p:cNvPr id="6" name="Rectangle 5"/>
            <p:cNvSpPr/>
            <p:nvPr/>
          </p:nvSpPr>
          <p:spPr>
            <a:xfrm>
              <a:off x="1600200" y="3543300"/>
              <a:ext cx="5943600" cy="1600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 descr="SimplificationTimes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0" y="3975100"/>
              <a:ext cx="5715000" cy="10922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163032" y="3543300"/>
              <a:ext cx="2817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Surface Simplification Times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379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6400800" y="1333500"/>
            <a:ext cx="12192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Algorithm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046" y="876300"/>
            <a:ext cx="1400154" cy="700077"/>
          </a:xfrm>
          <a:prstGeom prst="rect">
            <a:avLst/>
          </a:prstGeom>
        </p:spPr>
      </p:pic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VTK-m is separate from VTK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23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6400800" y="1333500"/>
            <a:ext cx="12192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Algorithm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046" y="876300"/>
            <a:ext cx="1400154" cy="70007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7467600" y="3029563"/>
            <a:ext cx="1447800" cy="8947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8534400" y="34486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xgc_wallHi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00500"/>
            <a:ext cx="1084959" cy="1019617"/>
          </a:xfrm>
          <a:prstGeom prst="rect">
            <a:avLst/>
          </a:prstGeom>
        </p:spPr>
      </p:pic>
      <p:cxnSp>
        <p:nvCxnSpPr>
          <p:cNvPr id="36" name="Curved Connector 35"/>
          <p:cNvCxnSpPr>
            <a:stCxn id="29" idx="3"/>
            <a:endCxn id="33" idx="0"/>
          </p:cNvCxnSpPr>
          <p:nvPr/>
        </p:nvCxnSpPr>
        <p:spPr>
          <a:xfrm>
            <a:off x="7620000" y="1638300"/>
            <a:ext cx="1066800" cy="18103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VTK-m is separate from VTK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29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191000" y="23241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400800" y="1333500"/>
            <a:ext cx="12192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Algorithm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046" y="876300"/>
            <a:ext cx="1400154" cy="70007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953000" y="26289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67600" y="3029563"/>
            <a:ext cx="1447800" cy="8947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8534400" y="34486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xgc_wallHi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00500"/>
            <a:ext cx="1084959" cy="1019617"/>
          </a:xfrm>
          <a:prstGeom prst="rect">
            <a:avLst/>
          </a:prstGeom>
        </p:spPr>
      </p:pic>
      <p:cxnSp>
        <p:nvCxnSpPr>
          <p:cNvPr id="36" name="Curved Connector 35"/>
          <p:cNvCxnSpPr>
            <a:stCxn id="29" idx="3"/>
            <a:endCxn id="33" idx="0"/>
          </p:cNvCxnSpPr>
          <p:nvPr/>
        </p:nvCxnSpPr>
        <p:spPr>
          <a:xfrm>
            <a:off x="7620000" y="1638300"/>
            <a:ext cx="1066800" cy="18103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29" idx="1"/>
            <a:endCxn id="31" idx="0"/>
          </p:cNvCxnSpPr>
          <p:nvPr/>
        </p:nvCxnSpPr>
        <p:spPr>
          <a:xfrm rot="10800000" flipV="1">
            <a:off x="5105400" y="1638300"/>
            <a:ext cx="1295400" cy="9906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185" y="2147877"/>
            <a:ext cx="1074615" cy="419100"/>
          </a:xfrm>
          <a:prstGeom prst="rect">
            <a:avLst/>
          </a:prstGeom>
        </p:spPr>
      </p:pic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VTK-m is not a replacement for VTK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92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6661" y="807002"/>
            <a:ext cx="74847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My new computer's got the clocks, it rocks</a:t>
            </a:r>
          </a:p>
          <a:p>
            <a:pPr algn="ctr"/>
            <a:r>
              <a:rPr lang="en-US" sz="3200" dirty="0"/>
              <a:t>But it was obsolete before I opened the </a:t>
            </a:r>
            <a:r>
              <a:rPr lang="en-US" sz="3200" dirty="0" smtClean="0"/>
              <a:t>box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53773" y="1790700"/>
            <a:ext cx="5887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− “Weird” Al </a:t>
            </a:r>
            <a:r>
              <a:rPr lang="en-US" dirty="0" err="1" smtClean="0"/>
              <a:t>Yankovic</a:t>
            </a:r>
            <a:r>
              <a:rPr lang="en-US" dirty="0" smtClean="0"/>
              <a:t>, </a:t>
            </a:r>
            <a:r>
              <a:rPr lang="en-US" i="1" dirty="0" smtClean="0"/>
              <a:t>It’s All About the Pentiums</a:t>
            </a:r>
            <a:r>
              <a:rPr lang="en-US" dirty="0" smtClean="0"/>
              <a:t>, circa 1999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17275" y="2984500"/>
            <a:ext cx="37094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Moore’s Law is dead.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95936" y="3467100"/>
            <a:ext cx="2821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− Gordon Moore, circa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0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191000" y="3429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Reader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191000" y="13335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191000" y="23241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191000" y="33147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191000" y="43053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Rendering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10" idx="2"/>
            <a:endCxn id="17" idx="0"/>
          </p:cNvCxnSpPr>
          <p:nvPr/>
        </p:nvCxnSpPr>
        <p:spPr>
          <a:xfrm>
            <a:off x="4770120" y="9525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  <a:endCxn id="18" idx="0"/>
          </p:cNvCxnSpPr>
          <p:nvPr/>
        </p:nvCxnSpPr>
        <p:spPr>
          <a:xfrm>
            <a:off x="4770120" y="19431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2"/>
            <a:endCxn id="19" idx="0"/>
          </p:cNvCxnSpPr>
          <p:nvPr/>
        </p:nvCxnSpPr>
        <p:spPr>
          <a:xfrm>
            <a:off x="4770120" y="29337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9" idx="2"/>
            <a:endCxn id="20" idx="0"/>
          </p:cNvCxnSpPr>
          <p:nvPr/>
        </p:nvCxnSpPr>
        <p:spPr>
          <a:xfrm>
            <a:off x="4770120" y="39243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400800" y="1333500"/>
            <a:ext cx="12192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Algorithm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046" y="876300"/>
            <a:ext cx="1400154" cy="70007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953000" y="26289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67600" y="3029563"/>
            <a:ext cx="1447800" cy="8947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8534400" y="34486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xgc_wallHi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00500"/>
            <a:ext cx="1084959" cy="1019617"/>
          </a:xfrm>
          <a:prstGeom prst="rect">
            <a:avLst/>
          </a:prstGeom>
        </p:spPr>
      </p:pic>
      <p:cxnSp>
        <p:nvCxnSpPr>
          <p:cNvPr id="36" name="Curved Connector 35"/>
          <p:cNvCxnSpPr>
            <a:stCxn id="29" idx="3"/>
            <a:endCxn id="33" idx="0"/>
          </p:cNvCxnSpPr>
          <p:nvPr/>
        </p:nvCxnSpPr>
        <p:spPr>
          <a:xfrm>
            <a:off x="7620000" y="1638300"/>
            <a:ext cx="1066800" cy="18103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29" idx="1"/>
            <a:endCxn id="31" idx="0"/>
          </p:cNvCxnSpPr>
          <p:nvPr/>
        </p:nvCxnSpPr>
        <p:spPr>
          <a:xfrm rot="10800000" flipV="1">
            <a:off x="5105400" y="1638300"/>
            <a:ext cx="1295400" cy="9906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185" y="2147877"/>
            <a:ext cx="107461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1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Shuttle2.png"/>
          <p:cNvPicPr>
            <a:picLocks noChangeAspect="1"/>
          </p:cNvPicPr>
          <p:nvPr/>
        </p:nvPicPr>
        <p:blipFill>
          <a:blip r:embed="rId2"/>
          <a:srcRect t="-4340" b="-4340"/>
          <a:stretch>
            <a:fillRect/>
          </a:stretch>
        </p:blipFill>
        <p:spPr bwMode="auto">
          <a:xfrm>
            <a:off x="-3890" y="-114300"/>
            <a:ext cx="2727473" cy="1852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90" y="2161674"/>
            <a:ext cx="2190750" cy="1752600"/>
          </a:xfrm>
          <a:prstGeom prst="rect">
            <a:avLst/>
          </a:prstGeom>
        </p:spPr>
      </p:pic>
      <p:pic>
        <p:nvPicPr>
          <p:cNvPr id="4" name="Picture 3" descr="ParaView_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62100"/>
            <a:ext cx="1752600" cy="4095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676315"/>
            <a:ext cx="1066800" cy="495969"/>
          </a:xfrm>
          <a:prstGeom prst="rect">
            <a:avLst/>
          </a:prstGeom>
        </p:spPr>
      </p:pic>
      <p:pic>
        <p:nvPicPr>
          <p:cNvPr id="6" name="Picture 5" descr="PV_Catalys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9" y="4657283"/>
            <a:ext cx="2624234" cy="952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91000" y="3429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Reader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191000" y="13335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191000" y="23241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191000" y="33147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191000" y="4305300"/>
            <a:ext cx="115824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Rendering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10" idx="2"/>
            <a:endCxn id="17" idx="0"/>
          </p:cNvCxnSpPr>
          <p:nvPr/>
        </p:nvCxnSpPr>
        <p:spPr>
          <a:xfrm>
            <a:off x="4770120" y="9525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  <a:endCxn id="18" idx="0"/>
          </p:cNvCxnSpPr>
          <p:nvPr/>
        </p:nvCxnSpPr>
        <p:spPr>
          <a:xfrm>
            <a:off x="4770120" y="19431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2"/>
            <a:endCxn id="19" idx="0"/>
          </p:cNvCxnSpPr>
          <p:nvPr/>
        </p:nvCxnSpPr>
        <p:spPr>
          <a:xfrm>
            <a:off x="4770120" y="29337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9" idx="2"/>
            <a:endCxn id="20" idx="0"/>
          </p:cNvCxnSpPr>
          <p:nvPr/>
        </p:nvCxnSpPr>
        <p:spPr>
          <a:xfrm>
            <a:off x="4770120" y="39243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400800" y="1333500"/>
            <a:ext cx="12192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Algorithm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8046" y="876300"/>
            <a:ext cx="1400154" cy="70007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953000" y="26289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67600" y="3029563"/>
            <a:ext cx="1447800" cy="8947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8534400" y="3448600"/>
            <a:ext cx="304800" cy="228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xgc_wallHit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000500"/>
            <a:ext cx="1084959" cy="1019617"/>
          </a:xfrm>
          <a:prstGeom prst="rect">
            <a:avLst/>
          </a:prstGeom>
        </p:spPr>
      </p:pic>
      <p:cxnSp>
        <p:nvCxnSpPr>
          <p:cNvPr id="36" name="Curved Connector 35"/>
          <p:cNvCxnSpPr>
            <a:stCxn id="29" idx="3"/>
            <a:endCxn id="33" idx="0"/>
          </p:cNvCxnSpPr>
          <p:nvPr/>
        </p:nvCxnSpPr>
        <p:spPr>
          <a:xfrm>
            <a:off x="7620000" y="1638300"/>
            <a:ext cx="1066800" cy="18103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29" idx="1"/>
            <a:endCxn id="31" idx="0"/>
          </p:cNvCxnSpPr>
          <p:nvPr/>
        </p:nvCxnSpPr>
        <p:spPr>
          <a:xfrm rot="10800000" flipV="1">
            <a:off x="5105400" y="1638300"/>
            <a:ext cx="1295400" cy="99060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2971800" y="1866900"/>
            <a:ext cx="685800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2514600" y="2324100"/>
            <a:ext cx="1143000" cy="1353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2514600" y="2476500"/>
            <a:ext cx="1219200" cy="2438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185" y="2147877"/>
            <a:ext cx="107461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Acknowledgements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material is based upon work supported by the U.S. Department of Energy, Office of Science, Office of Advanced Scientific Computing Research, under Award Numbers 10-014707, 12-015215, and 14-017566.</a:t>
            </a:r>
          </a:p>
          <a:p>
            <a:r>
              <a:rPr lang="en-US" dirty="0" smtClean="0"/>
              <a:t>Sandia </a:t>
            </a:r>
            <a:r>
              <a:rPr lang="en-US" dirty="0"/>
              <a:t>National Laboratories is a multi-program laboratory managed and operated by Sandia Corporation, a wholly owned subsidiary of Lockheed Martin Corporation, for the U.S. Department of Energy’s National Nuclear Security Administration under contract DE-AC04-94AL85000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Lots </a:t>
            </a:r>
            <a:r>
              <a:rPr lang="en-US" dirty="0"/>
              <a:t>of credit goes out to all our collaborators:</a:t>
            </a:r>
          </a:p>
          <a:p>
            <a:pPr lvl="1"/>
            <a:r>
              <a:rPr lang="en-US" dirty="0" smtClean="0"/>
              <a:t>Chris Sewell, Jeremy Meredith, David </a:t>
            </a:r>
            <a:r>
              <a:rPr lang="en-US" dirty="0" err="1" smtClean="0"/>
              <a:t>Pugmire</a:t>
            </a:r>
            <a:r>
              <a:rPr lang="en-US" dirty="0" smtClean="0"/>
              <a:t>, </a:t>
            </a:r>
            <a:r>
              <a:rPr lang="en-US" dirty="0" err="1" smtClean="0"/>
              <a:t>Berk</a:t>
            </a:r>
            <a:r>
              <a:rPr lang="en-US" dirty="0" smtClean="0"/>
              <a:t> </a:t>
            </a:r>
            <a:r>
              <a:rPr lang="en-US" dirty="0" err="1" smtClean="0"/>
              <a:t>Geveci</a:t>
            </a:r>
            <a:r>
              <a:rPr lang="en-US" dirty="0" smtClean="0"/>
              <a:t>, Robert Maynard, Hank Childs, and many others.</a:t>
            </a:r>
          </a:p>
        </p:txBody>
      </p:sp>
      <p:pic>
        <p:nvPicPr>
          <p:cNvPr id="11" name="Picture 10" descr="SDAV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38" y="3042058"/>
            <a:ext cx="4925291" cy="685800"/>
          </a:xfrm>
          <a:prstGeom prst="rect">
            <a:avLst/>
          </a:prstGeom>
        </p:spPr>
      </p:pic>
      <p:pic>
        <p:nvPicPr>
          <p:cNvPr id="12" name="Picture 11" descr="XVis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9" y="2927758"/>
            <a:ext cx="1591734" cy="914400"/>
          </a:xfrm>
          <a:prstGeom prst="rect">
            <a:avLst/>
          </a:prstGeom>
        </p:spPr>
      </p:pic>
      <p:pic>
        <p:nvPicPr>
          <p:cNvPr id="13" name="Picture 12" descr="AS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528" y="2857500"/>
            <a:ext cx="1004981" cy="10549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67848" y="5067264"/>
            <a:ext cx="28999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http://</a:t>
            </a:r>
            <a:r>
              <a:rPr lang="en-US" sz="3200" dirty="0" err="1" smtClean="0"/>
              <a:t>m.vtk.org</a:t>
            </a:r>
            <a:endParaRPr lang="en-US" sz="3200" dirty="0"/>
          </a:p>
        </p:txBody>
      </p:sp>
      <p:pic>
        <p:nvPicPr>
          <p:cNvPr id="8" name="Picture 7" descr="VTKm_Logo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927757"/>
            <a:ext cx="2057400" cy="78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1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Amdahl vs. Gustafson-</a:t>
            </a:r>
            <a:r>
              <a:rPr lang="en-US" dirty="0" err="1" smtClean="0"/>
              <a:t>Barsis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Amdahl’s Law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6200" y="1359533"/>
            <a:ext cx="4421188" cy="4037969"/>
          </a:xfrm>
        </p:spPr>
        <p:txBody>
          <a:bodyPr/>
          <a:lstStyle/>
          <a:p>
            <a:r>
              <a:rPr lang="en-US" dirty="0" smtClean="0"/>
              <a:t>Any algorithm has data dependencies that makes some fraction of the software inherently serial. Parallelism is ultimately limited by this serial fraction.</a:t>
            </a:r>
          </a:p>
          <a:p>
            <a:r>
              <a:rPr lang="en-US" dirty="0" smtClean="0"/>
              <a:t>See also Span Law.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Gustafson-</a:t>
            </a:r>
            <a:r>
              <a:rPr lang="en-US" dirty="0" err="1" smtClean="0"/>
              <a:t>Barsis</a:t>
            </a:r>
            <a:r>
              <a:rPr lang="en-US" dirty="0" smtClean="0"/>
              <a:t> Law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31" y="1360650"/>
            <a:ext cx="4422775" cy="4036849"/>
          </a:xfrm>
        </p:spPr>
        <p:txBody>
          <a:bodyPr/>
          <a:lstStyle/>
          <a:p>
            <a:r>
              <a:rPr lang="en-US" dirty="0" smtClean="0"/>
              <a:t>Increasing the amount of data can potentially increase the amount of independent operations and allow an algorithm to increase parallelism indefinitely.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962" y="4298950"/>
            <a:ext cx="4406900" cy="368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44" y="4076700"/>
            <a:ext cx="36703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85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60" y="1"/>
            <a:ext cx="4206240" cy="4390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50014"/>
          <a:stretch/>
        </p:blipFill>
        <p:spPr>
          <a:xfrm rot="5400000">
            <a:off x="554369" y="-554365"/>
            <a:ext cx="2887196" cy="39959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0666" y="1710267"/>
            <a:ext cx="613834" cy="825500"/>
          </a:xfrm>
          <a:prstGeom prst="rect">
            <a:avLst/>
          </a:prstGeom>
          <a:noFill/>
          <a:ln w="28575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4576" y="3403598"/>
            <a:ext cx="77724" cy="50292"/>
          </a:xfrm>
          <a:prstGeom prst="rect">
            <a:avLst/>
          </a:prstGeom>
          <a:noFill/>
          <a:ln w="12700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2872394"/>
            <a:ext cx="104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AMD x86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22304" y="4390266"/>
            <a:ext cx="1321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NVIDIA GPU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42852" y="3202515"/>
            <a:ext cx="613834" cy="825500"/>
          </a:xfrm>
          <a:prstGeom prst="rect">
            <a:avLst/>
          </a:prstGeom>
          <a:noFill/>
          <a:ln w="28575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32913" y="4247498"/>
            <a:ext cx="77724" cy="50292"/>
          </a:xfrm>
          <a:prstGeom prst="rect">
            <a:avLst/>
          </a:prstGeom>
          <a:noFill/>
          <a:ln w="12700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" y="3162302"/>
            <a:ext cx="16230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Full x86 Core</a:t>
            </a:r>
          </a:p>
          <a:p>
            <a:r>
              <a:rPr lang="en-US" sz="1400" dirty="0" smtClean="0"/>
              <a:t> + Associated Cache</a:t>
            </a:r>
          </a:p>
          <a:p>
            <a:r>
              <a:rPr lang="en-US" sz="1400" dirty="0" smtClean="0"/>
              <a:t>8 cores per die</a:t>
            </a:r>
          </a:p>
          <a:p>
            <a:r>
              <a:rPr lang="en-US" sz="1400" dirty="0" smtClean="0"/>
              <a:t>MPI-Only feasible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620540" y="4749669"/>
            <a:ext cx="25234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2,880 cores collected in 15 SMX</a:t>
            </a:r>
          </a:p>
          <a:p>
            <a:r>
              <a:rPr lang="en-US" sz="1400" dirty="0" smtClean="0"/>
              <a:t>Shared PC, Cache, </a:t>
            </a:r>
            <a:r>
              <a:rPr lang="en-US" sz="1400" dirty="0" err="1" smtClean="0"/>
              <a:t>Mem</a:t>
            </a:r>
            <a:r>
              <a:rPr lang="en-US" sz="1400" dirty="0" smtClean="0"/>
              <a:t> Fetches</a:t>
            </a:r>
          </a:p>
          <a:p>
            <a:r>
              <a:rPr lang="en-US" sz="1400" dirty="0" smtClean="0"/>
              <a:t>Reduced control logic</a:t>
            </a:r>
          </a:p>
          <a:p>
            <a:r>
              <a:rPr lang="en-US" sz="1400" dirty="0" smtClean="0"/>
              <a:t>MPI-Only not feasible</a:t>
            </a:r>
            <a:endParaRPr lang="en-US" sz="1400" dirty="0"/>
          </a:p>
        </p:txBody>
      </p:sp>
      <p:cxnSp>
        <p:nvCxnSpPr>
          <p:cNvPr id="14" name="Straight Connector 13"/>
          <p:cNvCxnSpPr>
            <a:stCxn id="4" idx="2"/>
            <a:endCxn id="9" idx="0"/>
          </p:cNvCxnSpPr>
          <p:nvPr/>
        </p:nvCxnSpPr>
        <p:spPr>
          <a:xfrm>
            <a:off x="1407583" y="2535767"/>
            <a:ext cx="1942186" cy="666748"/>
          </a:xfrm>
          <a:prstGeom prst="line">
            <a:avLst/>
          </a:prstGeom>
          <a:ln w="3175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1"/>
            <a:endCxn id="10" idx="3"/>
          </p:cNvCxnSpPr>
          <p:nvPr/>
        </p:nvCxnSpPr>
        <p:spPr>
          <a:xfrm flipH="1">
            <a:off x="3510643" y="3428744"/>
            <a:ext cx="2113939" cy="843900"/>
          </a:xfrm>
          <a:prstGeom prst="line">
            <a:avLst/>
          </a:prstGeom>
          <a:ln w="3175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4144235" y="40725"/>
            <a:ext cx="182880" cy="88900"/>
            <a:chOff x="5401535" y="5010659"/>
            <a:chExt cx="182880" cy="8890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5401535" y="5055109"/>
              <a:ext cx="182880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401535" y="5010659"/>
              <a:ext cx="0" cy="889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584415" y="5010659"/>
              <a:ext cx="0" cy="889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4275468" y="-22549"/>
            <a:ext cx="4005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1mm</a:t>
            </a:r>
            <a:endParaRPr lang="en-US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2438406" y="3484673"/>
            <a:ext cx="575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 x86</a:t>
            </a:r>
          </a:p>
          <a:p>
            <a:r>
              <a:rPr lang="en-US" sz="1400" dirty="0" smtClean="0"/>
              <a:t>core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3144919" y="4315480"/>
            <a:ext cx="787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 </a:t>
            </a:r>
            <a:r>
              <a:rPr lang="en-US" sz="1400" dirty="0" err="1" smtClean="0"/>
              <a:t>Kepler</a:t>
            </a:r>
            <a:endParaRPr lang="en-US" sz="1400" dirty="0" smtClean="0"/>
          </a:p>
          <a:p>
            <a:r>
              <a:rPr lang="en-US" sz="1400" dirty="0" smtClean="0"/>
              <a:t>core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4245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0" descr="Viz clus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59079"/>
          <a:stretch/>
        </p:blipFill>
        <p:spPr bwMode="auto">
          <a:xfrm>
            <a:off x="6092606" y="1714328"/>
            <a:ext cx="1838026" cy="4000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composedGr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99" y="1"/>
            <a:ext cx="5538595" cy="5538595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flipV="1">
            <a:off x="4971702" y="3428655"/>
            <a:ext cx="2109941" cy="923099"/>
          </a:xfrm>
          <a:prstGeom prst="bentConnector3">
            <a:avLst>
              <a:gd name="adj1" fmla="val 38425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flipV="1">
            <a:off x="2400209" y="3098977"/>
            <a:ext cx="4681432" cy="923099"/>
          </a:xfrm>
          <a:prstGeom prst="bentConnector3">
            <a:avLst>
              <a:gd name="adj1" fmla="val 17884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5037638" y="1714328"/>
            <a:ext cx="2044005" cy="1054971"/>
          </a:xfrm>
          <a:prstGeom prst="bentConnector3">
            <a:avLst>
              <a:gd name="adj1" fmla="val 3655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3916730" y="263743"/>
            <a:ext cx="3164912" cy="2175877"/>
          </a:xfrm>
          <a:prstGeom prst="bentConnector3">
            <a:avLst>
              <a:gd name="adj1" fmla="val 78213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2334274" y="263744"/>
            <a:ext cx="1582456" cy="1384649"/>
          </a:xfrm>
          <a:prstGeom prst="bentConnector3">
            <a:avLst>
              <a:gd name="adj1" fmla="val 5771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73542" y="1790701"/>
            <a:ext cx="1570458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Inter-Node</a:t>
            </a:r>
          </a:p>
          <a:p>
            <a:r>
              <a:rPr lang="en-US" sz="2400" dirty="0" smtClean="0"/>
              <a:t>Parallelism</a:t>
            </a:r>
            <a:endParaRPr lang="en-US" sz="2400" dirty="0"/>
          </a:p>
        </p:txBody>
      </p:sp>
      <p:sp>
        <p:nvSpPr>
          <p:cNvPr id="10" name="Oval 9"/>
          <p:cNvSpPr/>
          <p:nvPr/>
        </p:nvSpPr>
        <p:spPr>
          <a:xfrm>
            <a:off x="6795239" y="2175878"/>
            <a:ext cx="923099" cy="1582456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8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0" descr="Viz clus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59079"/>
          <a:stretch/>
        </p:blipFill>
        <p:spPr bwMode="auto">
          <a:xfrm>
            <a:off x="6092606" y="1714328"/>
            <a:ext cx="1838026" cy="4000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composedGr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99" y="1"/>
            <a:ext cx="5538595" cy="5538595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flipV="1">
            <a:off x="4971702" y="3428655"/>
            <a:ext cx="2109941" cy="923099"/>
          </a:xfrm>
          <a:prstGeom prst="bentConnector3">
            <a:avLst>
              <a:gd name="adj1" fmla="val 38425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flipV="1">
            <a:off x="2400209" y="3098977"/>
            <a:ext cx="4681432" cy="923099"/>
          </a:xfrm>
          <a:prstGeom prst="bentConnector3">
            <a:avLst>
              <a:gd name="adj1" fmla="val 17884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5037638" y="1714328"/>
            <a:ext cx="2044005" cy="1054971"/>
          </a:xfrm>
          <a:prstGeom prst="bentConnector3">
            <a:avLst>
              <a:gd name="adj1" fmla="val 3655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3916730" y="263743"/>
            <a:ext cx="3164912" cy="2175877"/>
          </a:xfrm>
          <a:prstGeom prst="bentConnector3">
            <a:avLst>
              <a:gd name="adj1" fmla="val 78213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2334274" y="263744"/>
            <a:ext cx="1582456" cy="1384649"/>
          </a:xfrm>
          <a:prstGeom prst="bentConnector3">
            <a:avLst>
              <a:gd name="adj1" fmla="val 5771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73542" y="1790701"/>
            <a:ext cx="1570458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Inter-Node</a:t>
            </a:r>
          </a:p>
          <a:p>
            <a:r>
              <a:rPr lang="en-US" sz="2400" dirty="0" smtClean="0"/>
              <a:t>Parallelism</a:t>
            </a:r>
            <a:endParaRPr lang="en-US" sz="2400" dirty="0"/>
          </a:p>
        </p:txBody>
      </p:sp>
      <p:sp>
        <p:nvSpPr>
          <p:cNvPr id="10" name="Oval 9"/>
          <p:cNvSpPr/>
          <p:nvPr/>
        </p:nvSpPr>
        <p:spPr>
          <a:xfrm>
            <a:off x="6795239" y="2175878"/>
            <a:ext cx="923099" cy="1582456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67914" y="2933701"/>
            <a:ext cx="1983887" cy="2044005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914" y="4813753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Intra-Node</a:t>
            </a:r>
          </a:p>
          <a:p>
            <a:r>
              <a:rPr lang="en-US" sz="2400" dirty="0" smtClean="0"/>
              <a:t>Parallelism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936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197671" y="1794817"/>
            <a:ext cx="3117531" cy="1828800"/>
            <a:chOff x="3662409" y="1791285"/>
            <a:chExt cx="3117531" cy="1828800"/>
          </a:xfrm>
        </p:grpSpPr>
        <p:pic>
          <p:nvPicPr>
            <p:cNvPr id="14" name="Picture 13" descr="xgc_classifyPoint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409" y="1791285"/>
              <a:ext cx="1195281" cy="1828800"/>
            </a:xfrm>
            <a:prstGeom prst="rect">
              <a:avLst/>
            </a:prstGeom>
          </p:spPr>
        </p:pic>
        <p:pic>
          <p:nvPicPr>
            <p:cNvPr id="15" name="Picture 14" descr="xgc_wallHit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941" y="1791285"/>
              <a:ext cx="1945999" cy="1828800"/>
            </a:xfrm>
            <a:prstGeom prst="rect">
              <a:avLst/>
            </a:prstGeom>
          </p:spPr>
        </p:pic>
      </p:grpSp>
      <p:pic>
        <p:nvPicPr>
          <p:cNvPr id="2" name="Picture 1" descr="VTKm_Logo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7472"/>
            <a:ext cx="4572000" cy="1749428"/>
          </a:xfrm>
          <a:prstGeom prst="rect">
            <a:avLst/>
          </a:prstGeom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5486402" y="190500"/>
            <a:ext cx="3386149" cy="457200"/>
            <a:chOff x="2209800" y="3857367"/>
            <a:chExt cx="5079224" cy="685800"/>
          </a:xfrm>
        </p:grpSpPr>
        <p:pic>
          <p:nvPicPr>
            <p:cNvPr id="4" name="Picture 3" descr="Los_Alamos_logo_whit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1895" y="3857367"/>
              <a:ext cx="1497435" cy="685800"/>
            </a:xfrm>
            <a:prstGeom prst="rect">
              <a:avLst/>
            </a:prstGeom>
          </p:spPr>
        </p:pic>
        <p:pic>
          <p:nvPicPr>
            <p:cNvPr id="5" name="Picture 4" descr="Oak_Ridge_National_Laboratory_logo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3857367"/>
              <a:ext cx="1345424" cy="685800"/>
            </a:xfrm>
            <a:prstGeom prst="rect">
              <a:avLst/>
            </a:prstGeom>
          </p:spPr>
        </p:pic>
        <p:pic>
          <p:nvPicPr>
            <p:cNvPr id="6" name="Picture 5" descr="SNL_Stacked_White_Blue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3857367"/>
              <a:ext cx="1647825" cy="685800"/>
            </a:xfrm>
            <a:prstGeom prst="rect">
              <a:avLst/>
            </a:prstGeom>
          </p:spPr>
        </p:pic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5642981" y="745990"/>
            <a:ext cx="3072991" cy="365760"/>
            <a:chOff x="2514599" y="4730084"/>
            <a:chExt cx="3841239" cy="457200"/>
          </a:xfrm>
        </p:grpSpPr>
        <p:pic>
          <p:nvPicPr>
            <p:cNvPr id="8" name="Picture 7" descr="Kitwarelogo-4c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599" y="4730084"/>
              <a:ext cx="1777130" cy="457200"/>
            </a:xfrm>
            <a:prstGeom prst="rect">
              <a:avLst/>
            </a:prstGeom>
          </p:spPr>
        </p:pic>
        <p:pic>
          <p:nvPicPr>
            <p:cNvPr id="9" name="Picture 8" descr="Uof_Oregon_logo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998" y="4801712"/>
              <a:ext cx="1767840" cy="313944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5729498" y="1210041"/>
            <a:ext cx="28999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http://</a:t>
            </a:r>
            <a:r>
              <a:rPr lang="en-US" sz="3200" dirty="0" err="1" smtClean="0"/>
              <a:t>m.vtk.org</a:t>
            </a:r>
            <a:endParaRPr lang="en-US" sz="3200" dirty="0"/>
          </a:p>
        </p:txBody>
      </p:sp>
      <p:pic>
        <p:nvPicPr>
          <p:cNvPr id="11" name="Picture 10" descr="Entropy_compresse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" y="2095500"/>
            <a:ext cx="3497949" cy="3276600"/>
          </a:xfrm>
          <a:prstGeom prst="rect">
            <a:avLst/>
          </a:prstGeom>
        </p:spPr>
      </p:pic>
      <p:pic>
        <p:nvPicPr>
          <p:cNvPr id="12" name="Picture 11" descr="Contour.png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213" y="3457005"/>
            <a:ext cx="2406389" cy="2257996"/>
          </a:xfrm>
          <a:prstGeom prst="rect">
            <a:avLst/>
          </a:prstGeom>
        </p:spPr>
      </p:pic>
      <p:pic>
        <p:nvPicPr>
          <p:cNvPr id="13" name="Picture 12" descr="SurfaceSimplification.pn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3154680"/>
            <a:ext cx="320040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7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Algorithm: Contours</a:t>
            </a:r>
            <a:endParaRPr lang="en-US" dirty="0"/>
          </a:p>
        </p:txBody>
      </p:sp>
      <p:pic>
        <p:nvPicPr>
          <p:cNvPr id="3" name="Picture 2" descr="f29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825"/>
            <a:ext cx="4419600" cy="4995176"/>
          </a:xfrm>
          <a:prstGeom prst="rect">
            <a:avLst/>
          </a:prstGeom>
        </p:spPr>
      </p:pic>
      <p:pic>
        <p:nvPicPr>
          <p:cNvPr id="5" name="Picture 4" descr="HydrogenAto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5" r="14653"/>
          <a:stretch/>
        </p:blipFill>
        <p:spPr>
          <a:xfrm>
            <a:off x="4657484" y="719825"/>
            <a:ext cx="4486516" cy="499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1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andia_CorpPresentation_Template1">
  <a:themeElements>
    <a:clrScheme name="SandiaDark2012">
      <a:dk1>
        <a:sysClr val="windowText" lastClr="000000"/>
      </a:dk1>
      <a:lt1>
        <a:sysClr val="window" lastClr="FFFFFF"/>
      </a:lt1>
      <a:dk2>
        <a:srgbClr val="464646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063E8F"/>
      </a:accent5>
      <a:accent6>
        <a:srgbClr val="620A00"/>
      </a:accent6>
      <a:hlink>
        <a:srgbClr val="37A6D2"/>
      </a:hlink>
      <a:folHlink>
        <a:srgbClr val="B71A2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Sandia_CorpPresentation_Template1.thmx</Template>
  <TotalTime>3250</TotalTime>
  <Words>961</Words>
  <Application>Microsoft Macintosh PowerPoint</Application>
  <PresentationFormat>On-screen Show (16:10)</PresentationFormat>
  <Paragraphs>243</Paragraphs>
  <Slides>32</Slides>
  <Notes>6</Notes>
  <HiddenSlides>6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Sandia_CorpPresentation_Template1</vt:lpstr>
      <vt:lpstr>VTK-m: Building a Visualization Toolkit for Massively Threaded Architectures</vt:lpstr>
      <vt:lpstr>Extreme Scale: Threads, Threads Threads!</vt:lpstr>
      <vt:lpstr>PowerPoint Presentation</vt:lpstr>
      <vt:lpstr>Amdahl vs. Gustafson-Barsis</vt:lpstr>
      <vt:lpstr>PowerPoint Presentation</vt:lpstr>
      <vt:lpstr>PowerPoint Presentation</vt:lpstr>
      <vt:lpstr>PowerPoint Presentation</vt:lpstr>
      <vt:lpstr>PowerPoint Presentation</vt:lpstr>
      <vt:lpstr>Example Algorithm: Contours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Many Architectures to Support?</vt:lpstr>
      <vt:lpstr>Performance Portability</vt:lpstr>
      <vt:lpstr>Performance Portability</vt:lpstr>
      <vt:lpstr>VTK-m Framework</vt:lpstr>
      <vt:lpstr>PowerPoint Presentation</vt:lpstr>
      <vt:lpstr>PowerPoint Presentation</vt:lpstr>
      <vt:lpstr>PowerPoint Presentation</vt:lpstr>
      <vt:lpstr>VTK-m is separate from VTK</vt:lpstr>
      <vt:lpstr>VTK-m is separate from VTK</vt:lpstr>
      <vt:lpstr>VTK-m is not a replacement for VTK</vt:lpstr>
      <vt:lpstr>PowerPoint Presentation</vt:lpstr>
      <vt:lpstr>PowerPoint Presentation</vt:lpstr>
      <vt:lpstr>Acknowledgements</vt:lpstr>
    </vt:vector>
  </TitlesOfParts>
  <Company>Sandia National Labs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Vittitow, Michael P</dc:creator>
  <cp:lastModifiedBy>Kenneth Moreland</cp:lastModifiedBy>
  <cp:revision>77</cp:revision>
  <dcterms:created xsi:type="dcterms:W3CDTF">2011-10-03T16:15:05Z</dcterms:created>
  <dcterms:modified xsi:type="dcterms:W3CDTF">2015-11-12T17:07:41Z</dcterms:modified>
</cp:coreProperties>
</file>